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3648" r:id="rId1"/>
  </p:sldMasterIdLst>
  <p:notesMasterIdLst>
    <p:notesMasterId r:id="rId107"/>
  </p:notesMasterIdLst>
  <p:handoutMasterIdLst>
    <p:handoutMasterId r:id="rId108"/>
  </p:handoutMasterIdLst>
  <p:sldIdLst>
    <p:sldId id="259" r:id="rId2"/>
    <p:sldId id="2363" r:id="rId3"/>
    <p:sldId id="2437" r:id="rId4"/>
    <p:sldId id="2315" r:id="rId5"/>
    <p:sldId id="1610" r:id="rId6"/>
    <p:sldId id="1978" r:id="rId7"/>
    <p:sldId id="2061" r:id="rId8"/>
    <p:sldId id="2040" r:id="rId9"/>
    <p:sldId id="1940" r:id="rId10"/>
    <p:sldId id="1941" r:id="rId11"/>
    <p:sldId id="1942" r:id="rId12"/>
    <p:sldId id="1991" r:id="rId13"/>
    <p:sldId id="1964" r:id="rId14"/>
    <p:sldId id="1965" r:id="rId15"/>
    <p:sldId id="1967" r:id="rId16"/>
    <p:sldId id="1968" r:id="rId17"/>
    <p:sldId id="1971" r:id="rId18"/>
    <p:sldId id="1970" r:id="rId19"/>
    <p:sldId id="1972" r:id="rId20"/>
    <p:sldId id="1969" r:id="rId21"/>
    <p:sldId id="1944" r:id="rId22"/>
    <p:sldId id="1974" r:id="rId23"/>
    <p:sldId id="1949" r:id="rId24"/>
    <p:sldId id="2364" r:id="rId25"/>
    <p:sldId id="2027" r:id="rId26"/>
    <p:sldId id="2080" r:id="rId27"/>
    <p:sldId id="2078" r:id="rId28"/>
    <p:sldId id="1890" r:id="rId29"/>
    <p:sldId id="1891" r:id="rId30"/>
    <p:sldId id="1892" r:id="rId31"/>
    <p:sldId id="1893" r:id="rId32"/>
    <p:sldId id="1986" r:id="rId33"/>
    <p:sldId id="1909" r:id="rId34"/>
    <p:sldId id="1910" r:id="rId35"/>
    <p:sldId id="1913" r:id="rId36"/>
    <p:sldId id="1697" r:id="rId37"/>
    <p:sldId id="1980" r:id="rId38"/>
    <p:sldId id="1630" r:id="rId39"/>
    <p:sldId id="2324" r:id="rId40"/>
    <p:sldId id="2433" r:id="rId41"/>
    <p:sldId id="2335" r:id="rId42"/>
    <p:sldId id="2341" r:id="rId43"/>
    <p:sldId id="2382" r:id="rId44"/>
    <p:sldId id="2393" r:id="rId45"/>
    <p:sldId id="2339" r:id="rId46"/>
    <p:sldId id="2394" r:id="rId47"/>
    <p:sldId id="2383" r:id="rId48"/>
    <p:sldId id="2385" r:id="rId49"/>
    <p:sldId id="2384" r:id="rId50"/>
    <p:sldId id="2388" r:id="rId51"/>
    <p:sldId id="2387" r:id="rId52"/>
    <p:sldId id="2389" r:id="rId53"/>
    <p:sldId id="2386" r:id="rId54"/>
    <p:sldId id="2390" r:id="rId55"/>
    <p:sldId id="2391" r:id="rId56"/>
    <p:sldId id="2392" r:id="rId57"/>
    <p:sldId id="2395" r:id="rId58"/>
    <p:sldId id="2397" r:id="rId59"/>
    <p:sldId id="2396" r:id="rId60"/>
    <p:sldId id="2381" r:id="rId61"/>
    <p:sldId id="2398" r:id="rId62"/>
    <p:sldId id="2399" r:id="rId63"/>
    <p:sldId id="2400" r:id="rId64"/>
    <p:sldId id="2401" r:id="rId65"/>
    <p:sldId id="2405" r:id="rId66"/>
    <p:sldId id="2415" r:id="rId67"/>
    <p:sldId id="2406" r:id="rId68"/>
    <p:sldId id="2407" r:id="rId69"/>
    <p:sldId id="2408" r:id="rId70"/>
    <p:sldId id="2409" r:id="rId71"/>
    <p:sldId id="2410" r:id="rId72"/>
    <p:sldId id="2416" r:id="rId73"/>
    <p:sldId id="2411" r:id="rId74"/>
    <p:sldId id="2412" r:id="rId75"/>
    <p:sldId id="2430" r:id="rId76"/>
    <p:sldId id="2432" r:id="rId77"/>
    <p:sldId id="2417" r:id="rId78"/>
    <p:sldId id="2418" r:id="rId79"/>
    <p:sldId id="2414" r:id="rId80"/>
    <p:sldId id="2419" r:id="rId81"/>
    <p:sldId id="2420" r:id="rId82"/>
    <p:sldId id="2421" r:id="rId83"/>
    <p:sldId id="2422" r:id="rId84"/>
    <p:sldId id="2423" r:id="rId85"/>
    <p:sldId id="2424" r:id="rId86"/>
    <p:sldId id="2425" r:id="rId87"/>
    <p:sldId id="2426" r:id="rId88"/>
    <p:sldId id="2427" r:id="rId89"/>
    <p:sldId id="2428" r:id="rId90"/>
    <p:sldId id="2329" r:id="rId91"/>
    <p:sldId id="2431" r:id="rId92"/>
    <p:sldId id="2429" r:id="rId93"/>
    <p:sldId id="2319" r:id="rId94"/>
    <p:sldId id="2320" r:id="rId95"/>
    <p:sldId id="2322" r:id="rId96"/>
    <p:sldId id="2323" r:id="rId97"/>
    <p:sldId id="1832" r:id="rId98"/>
    <p:sldId id="1950" r:id="rId99"/>
    <p:sldId id="2434" r:id="rId100"/>
    <p:sldId id="2362" r:id="rId101"/>
    <p:sldId id="2435" r:id="rId102"/>
    <p:sldId id="2436" r:id="rId103"/>
    <p:sldId id="2334" r:id="rId104"/>
    <p:sldId id="2325" r:id="rId105"/>
    <p:sldId id="2326" r:id="rId106"/>
  </p:sldIdLst>
  <p:sldSz cx="9144000" cy="5143500" type="screen16x9"/>
  <p:notesSz cx="6858000" cy="9144000"/>
  <p:defaultTextStyle>
    <a:defPPr>
      <a:defRPr lang="en-US"/>
    </a:defPPr>
    <a:lvl1pPr marL="0" algn="l" defTabSz="363789" rtl="0" eaLnBrk="1" latinLnBrk="0" hangingPunct="1">
      <a:defRPr sz="1431" kern="1200">
        <a:solidFill>
          <a:schemeClr val="tx1"/>
        </a:solidFill>
        <a:latin typeface="+mn-lt"/>
        <a:ea typeface="+mn-ea"/>
        <a:cs typeface="+mn-cs"/>
      </a:defRPr>
    </a:lvl1pPr>
    <a:lvl2pPr marL="363789" algn="l" defTabSz="363789" rtl="0" eaLnBrk="1" latinLnBrk="0" hangingPunct="1">
      <a:defRPr sz="1431" kern="1200">
        <a:solidFill>
          <a:schemeClr val="tx1"/>
        </a:solidFill>
        <a:latin typeface="+mn-lt"/>
        <a:ea typeface="+mn-ea"/>
        <a:cs typeface="+mn-cs"/>
      </a:defRPr>
    </a:lvl2pPr>
    <a:lvl3pPr marL="727579" algn="l" defTabSz="363789" rtl="0" eaLnBrk="1" latinLnBrk="0" hangingPunct="1">
      <a:defRPr sz="1431" kern="1200">
        <a:solidFill>
          <a:schemeClr val="tx1"/>
        </a:solidFill>
        <a:latin typeface="+mn-lt"/>
        <a:ea typeface="+mn-ea"/>
        <a:cs typeface="+mn-cs"/>
      </a:defRPr>
    </a:lvl3pPr>
    <a:lvl4pPr marL="1091370" algn="l" defTabSz="363789" rtl="0" eaLnBrk="1" latinLnBrk="0" hangingPunct="1">
      <a:defRPr sz="1431" kern="1200">
        <a:solidFill>
          <a:schemeClr val="tx1"/>
        </a:solidFill>
        <a:latin typeface="+mn-lt"/>
        <a:ea typeface="+mn-ea"/>
        <a:cs typeface="+mn-cs"/>
      </a:defRPr>
    </a:lvl4pPr>
    <a:lvl5pPr marL="1455158" algn="l" defTabSz="363789" rtl="0" eaLnBrk="1" latinLnBrk="0" hangingPunct="1">
      <a:defRPr sz="1431" kern="1200">
        <a:solidFill>
          <a:schemeClr val="tx1"/>
        </a:solidFill>
        <a:latin typeface="+mn-lt"/>
        <a:ea typeface="+mn-ea"/>
        <a:cs typeface="+mn-cs"/>
      </a:defRPr>
    </a:lvl5pPr>
    <a:lvl6pPr marL="1818948" algn="l" defTabSz="363789" rtl="0" eaLnBrk="1" latinLnBrk="0" hangingPunct="1">
      <a:defRPr sz="1431" kern="1200">
        <a:solidFill>
          <a:schemeClr val="tx1"/>
        </a:solidFill>
        <a:latin typeface="+mn-lt"/>
        <a:ea typeface="+mn-ea"/>
        <a:cs typeface="+mn-cs"/>
      </a:defRPr>
    </a:lvl6pPr>
    <a:lvl7pPr marL="2182736" algn="l" defTabSz="363789" rtl="0" eaLnBrk="1" latinLnBrk="0" hangingPunct="1">
      <a:defRPr sz="1431" kern="1200">
        <a:solidFill>
          <a:schemeClr val="tx1"/>
        </a:solidFill>
        <a:latin typeface="+mn-lt"/>
        <a:ea typeface="+mn-ea"/>
        <a:cs typeface="+mn-cs"/>
      </a:defRPr>
    </a:lvl7pPr>
    <a:lvl8pPr marL="2546528" algn="l" defTabSz="363789" rtl="0" eaLnBrk="1" latinLnBrk="0" hangingPunct="1">
      <a:defRPr sz="1431" kern="1200">
        <a:solidFill>
          <a:schemeClr val="tx1"/>
        </a:solidFill>
        <a:latin typeface="+mn-lt"/>
        <a:ea typeface="+mn-ea"/>
        <a:cs typeface="+mn-cs"/>
      </a:defRPr>
    </a:lvl8pPr>
    <a:lvl9pPr marL="2910318" algn="l" defTabSz="363789" rtl="0" eaLnBrk="1" latinLnBrk="0" hangingPunct="1">
      <a:defRPr sz="1431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00FF"/>
    <a:srgbClr val="FFFCF5"/>
    <a:srgbClr val="EFEABE"/>
    <a:srgbClr val="4E8D80"/>
    <a:srgbClr val="6ECED6"/>
    <a:srgbClr val="81E1D2"/>
    <a:srgbClr val="E4FFFD"/>
    <a:srgbClr val="F6FFCC"/>
    <a:srgbClr val="FAF2DF"/>
    <a:srgbClr val="EAEE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374" autoAdjust="0"/>
    <p:restoredTop sz="96148" autoAdjust="0"/>
  </p:normalViewPr>
  <p:slideViewPr>
    <p:cSldViewPr snapToGrid="0" snapToObjects="1">
      <p:cViewPr varScale="1">
        <p:scale>
          <a:sx n="152" d="100"/>
          <a:sy n="152" d="100"/>
        </p:scale>
        <p:origin x="200" y="20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-1808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tableStyles" Target="tableStyles.xml"/><Relationship Id="rId16" Type="http://schemas.openxmlformats.org/officeDocument/2006/relationships/slide" Target="slides/slide15.xml"/><Relationship Id="rId107" Type="http://schemas.openxmlformats.org/officeDocument/2006/relationships/notesMaster" Target="notesMasters/notesMaster1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handoutMaster" Target="handoutMasters/handoutMaster1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presProps" Target="presProp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7B5FC0-28A6-264E-AEAB-DFFE19EAAC4D}" type="datetimeFigureOut">
              <a:rPr lang="en-US" smtClean="0"/>
              <a:pPr/>
              <a:t>11/16/23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A184A7-45B2-4F45-9F31-77237E75B3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59151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3T10:26:46.404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1102 638 24575,'7'0'0,"0"0"0,0 0 0,0 0 0,0 0 0,0 0 0,0 0 0,0 0 0,0-3 0,0 2 0,0-2 0,3 3 0,-2 0 0,2 0 0,-3 0 0,0 0 0,0 0 0,1 0 0,-1 0 0,0 0 0,0 0 0,0 0 0,3 0 0,-2 0 0,5 0 0,-5 0 0,2 0 0,0 0 0,-2 0 0,5 0 0,-5 0 0,2 0 0,-3 0 0,0 0 0,1 0 0,-1 0 0,3 0 0,-2 0 0,2 0 0,-3 0 0,0 0 0,0 0 0,0 3 0,0-2 0,0 2 0,0-3 0,0 0 0,0 0 0,0 0 0,0 3 0,3-2 0,1 2 0,0 0 0,3-2 0,-3 2 0,0-3 0,-1 0 0,-3 0 0,-3 4 0,5-4 0,-4 3 0,5-3 0,-3 0 0,0 0 0,3 0 0,-2 0 0,2 0 0,-3 0 0,4 0 0,-4 0 0,7 0 0,-6 0 0,2 0 0,0 0 0,-2 0 0,5 0 0,-2 0 0,3 0 0,0 0 0,8 0 0,-6 0 0,13 5 0,-13-4 0,2 4 0,-7-5 0,-4 0 0,0 0 0,0 0 0,0 0 0,0 0 0,0 0 0,-3-3 0,2 2 0,-2-2 0,3 3 0,0-3 0,0 2 0,0-5 0,0 5 0,0-5 0,0 5 0,-3-6 0,3 7 0,-7-7 0,3 3 0,-3-3 0,4 4 0,-4-4 0,4 3 0,-1 0 0,-3-2 0,4 2 0,-4-3 0,0 0 0,0 0 0,3 3 0,-3-2 0,4 2 0,-4-3 0,0-3 0,0 2 0,0-2 0,0 3 0,0 0 0,0 0 0,0 0 0,0 0 0,0-1 0,0 1 0,0 0 0,-4-3 0,4 2 0,-3-2 0,3 3 0,0 0 0,0 0 0,0 0 0,0 0 0,0 0 0,0 0 0,-4 0 0,4 0 0,-3 0 0,3 0 0,0 0 0,-4 0 0,4 0 0,-4-1 0,1 1 0,-1 0 0,1 0 0,-1 0 0,4 0 0,-3 0 0,2 0 0,-2 0 0,0 0 0,2 0 0,-2 0 0,3-3 0,0 2 0,-3-2 0,2 3 0,-2 0 0,0 0 0,2 0 0,-5 0 0,5-1 0,-2 1 0,3 0 0,-3 0 0,2 0 0,-5 0 0,5 0 0,-5 0 0,5 0 0,-5 3 0,5-2 0,-5 2 0,2 0 0,0-2 0,-2 2 0,2-3 0,-6-3 0,2 2 0,-2-2 0,-1 3 0,4 3 0,-4-3 0,4 7 0,0-7 0,3 3 0,-5 1 0,4-4 0,-5 7 0,3-7 0,0 6 0,0-2 0,-3 0 0,2 2 0,-2-5 0,3 5 0,0-2 0,0 3 0,0 0 0,0 0 0,-4 0 0,4 0 0,-4 0 0,1 0 0,2 0 0,-2 0 0,3 0 0,-3 0 0,2 0 0,-2 3 0,0-2 0,2 2 0,-2 0 0,3 1 0,0 0 0,-4-1 0,4-3 0,-4 4 0,4-4 0,0 3 0,0-3 0,0 0 0,3 4 0,-2-4 0,2 3 0,0 1 0,-2-4 0,2 4 0,-3-4 0,0 0 0,0 0 0,0 0 0,0 0 0,0 0 0,0 0 0,0 0 0,0 0 0,0 0 0,0 0 0,0 0 0,-1 0 0,1 0 0,0 0 0,0 0 0,0 0 0,0-4 0,0 4 0,0-4 0,0 4 0,-3 0 0,2 0 0,-2 0 0,3 0 0,0 0 0,0 0 0,0 0 0,0 0 0,0 0 0,0 0 0,-4 0 0,0 0 0,0 0 0,1 0 0,3 0 0,-3 0 0,2 0 0,-5 0 0,5 4 0,-2-4 0,0 4 0,2-4 0,-5 0 0,5 0 0,-6 3 0,3-3 0,-3 4 0,0-4 0,0 0 0,0 0 0,0 0 0,-8 0 0,10 3 0,-9-2 0,10 2 0,-3-3 0,-8 0 0,6 0 0,-13 0 0,13 0 0,-13 0 0,13 0 0,-6 0 0,8 0 0,0 0 0,0 0 0,3 0 0,-3 0 0,0 0 0,3 0 0,-3 0 0,-3 0 0,7 0 0,-11 0 0,13 0 0,-2 0 0,0 0 0,2 0 0,-2 0 0,0 0 0,2 0 0,-2 0 0,-1 0 0,4 0 0,-4 0 0,4 0 0,-3 0 0,2 0 0,-5 0 0,5 0 0,-5 0 0,2 0 0,0 3 0,-2-2 0,-5 5 0,3-5 0,-6 2 0,7-3 0,3 0 0,-2 3 0,2-2 0,0 2 0,1 0 0,3-2 0,-3 2 0,2-3 0,-2 0 0,3 0 0,0 3 0,0-2 0,-1 2 0,1-3 0,0 0 0,3 3 0,-2-2 0,2 2 0,-6-3 0,2 0 0,-2 3 0,3-2 0,-3 2 0,5 0 0,-4 1 0,5 0 0,-3-1 0,0 0 0,-3-2 0,2 5 0,-2-5 0,3 5 0,-4-2 0,0 0 0,-3 2 0,0-5 0,0 5 0,3-2 0,-2 0 0,5-1 0,-2 1 0,3-4 0,3 7 0,1-4 0,0 5 0,-1 2 0,0-2 0,1 2 0,3 0 0,0-2 0,0 2 0,-3-3 0,2 0 0,-2 0 0,3 3 0,0 1 0,0 0 0,0-1 0,3-3 0,-2 0 0,2 0 0,0 1 0,-2-1 0,2 0 0,-3 0 0,0 0 0,0 0 0,3 0 0,-2 0 0,2 0 0,-3 3 0,3-2 0,-2 5 0,5-5 0,-5 2 0,5-3 0,-5 0 0,2 0 0,0 4 0,1-4 0,0 4 0,2-4 0,-2 3 0,0-2 0,2 2 0,-2-3 0,3 0 0,0 0 0,-3 0 0,2-3 0,-2 2 0,0-2 0,2 3 0,-2-3 0,7 2 0,-4-2 0,4 3 0,-4 0 0,3 0 0,-2 0 0,2-3 0,0 3 0,-5-3 0,4-1 0,-5 4 0,3-6 0,0 5 0,0-5 0,0 5 0,0-5 0,0 2 0,0 0 0,4 1 0,-4 0 0,4-1 0,6-3 0,-7 0 0,11 3 0,-13-2 0,13 2 0,-12-3 0,12 0 0,-13 0 0,5 0 0,-2 0 0,3 0 0,0 0 0,-3 0 0,3 0 0,-6-3 0,5 2 0,-5-2 0,5 0 0,-2 2 0,0-2 0,2 3 0,-5-3 0,5 2 0,-5-2 0,2 3 0,-3-3 0,0 2 0,0-2 0,1 3 0,-1 0 0,0 0 0,0 0 0,0 0 0,0 0 0,0 0 0,3 0 0,-2 0 0,2 0 0,-3 0 0,0 0 0,0 0 0,3 0 0,-2 0 0,2 0 0,1-3 0,-4 2 0,7-2 0,-3 3 0,0 0 0,2 0 0,-5-3 0,2 2 0,-3-2 0,0 3 0,0 0 0,0 0 0,0 0 0,0 0 0,0 0 0,0 0 0,0 0 0,0 0 0,0 0 0,0 0 0,1 0 0,-1 0 0,0 0 0,0 0 0,0 0 0,0 0 0,3 0 0,-2 0 0,2 0 0,-3 0 0,0 0 0,3 3 0,-2-2 0,2 5 0,-3-5 0,0 2 0,0-3 0,0 0 0,0 0 0,1 0 0,-5 3 0,1-2 0,-4 2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3T10:26:52.963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217 613 24575,'11'0'0,"-1"0"0,-3 0 0,0 0 0,4 0 0,-4 0 0,7 3 0,-6-2 0,5 2 0,5 1 0,-2-2 0,14 2 0,-14-1 0,5-2 0,-7 2 0,-3-3 0,-1 0 0,-2 0 0,-1 0 0,0 0 0,0 0 0,0 0 0,0 0 0,0 0 0,3 0 0,-2 0 0,2 0 0,-3 0 0,0 0 0,0 0 0,0 0 0,0 0 0,0 0 0,0 0 0,0 0 0,0 0 0,0 0 0,4 0 0,0 0 0,0 0 0,2 0 0,-2 0 0,3 0 0,-3 0 0,-1 0 0,0 0 0,-2 0 0,2 0 0,-3 0 0,4 0 0,-4 0 0,4 0 0,-4 0 0,3 0 0,-2 0 0,2 0 0,0 0 0,1 0 0,0 0 0,-1 0 0,-3 0 0,3 0 0,-2 0 0,2-3 0,-3 2 0,0-2 0,4 3 0,-4 0 0,4 0 0,-1-3 0,1 2 0,0-5 0,2 5 0,-5-2 0,13 3 0,-12-3 0,9 2 0,-11-5 0,0 5 0,0-5 0,0 5 0,0-5 0,-3 2 0,3-3 0,-4 0 0,1 0 0,3-3 0,-3 2 0,-1-6 0,1 7 0,-4-7 0,0 6 0,0-2 0,3 3 0,-2 0 0,2 0 0,-3 0 0,0-3 0,0 2 0,0-2 0,0 0 0,0-1 0,0 0 0,0 1 0,0 3 0,0 0 0,0-1 0,0 1 0,-3 0 0,2 0 0,-2-3 0,-1 2 0,1-2 0,-1 3 0,-3-3 0,3 2 0,-3-5 0,0 5 0,3-2 0,-2 3 0,2 0 0,-3 0 0,3 0 0,-2 0 0,2-1 0,-3 1 0,3 0 0,-2 3 0,5-2 0,-5 2 0,2-3 0,-3 0 0,0 0 0,0 0 0,0 0 0,0 0 0,0 3 0,0-2 0,0 2 0,-1 0 0,1-2 0,0 2 0,0 0 0,0-2 0,0 5 0,-3-5 0,2 2 0,-13-5 0,12 2 0,-12-2 0,10 2 0,0 0 0,-10-1 0,8 3 0,-5-2 0,4 6 0,3-5 0,0 2 0,1 0 0,0-3 0,2 7 0,-2-3 0,3-1 0,0 4 0,0-4 0,-3 1 0,2 3 0,-2-4 0,3 4 0,-3 0 0,2 0 0,-3 0 0,-6-4 0,7 3 0,-17-4 0,14 5 0,-14 0 0,14 0 0,-16 0 0,16 0 0,-8 0 0,10 0 0,-3 0 0,4 0 0,-5 0 0,4 0 0,1 0 0,0 0 0,2 0 0,-2 0 0,3 0 0,3 3 0,-2-2 0,2 5 0,-3-2 0,0 0 0,3 2 0,-2-2 0,-1 3 0,-1 0 0,-6 0 0,7 0 0,-7 1 0,7-1 0,-4 0 0,4 0 0,0 0 0,0 0 0,0-3 0,0 2 0,0-2 0,0 0 0,3 2 0,-2-2 0,5 3 0,-5 0 0,5 0 0,-5-3 0,5 2 0,-5-5 0,5 5 0,-5-2 0,5 3 0,-5-3 0,5 2 0,-2-2 0,0 3 0,-1-3 0,0 3 0,-3-3 0,7 3 0,-3 0 0,3 0 0,-4-3 0,4 5 0,-7-4 0,7 8 0,-7-5 0,3 2 0,0-3 0,1 3 0,0-2 0,2 2 0,-5-6 0,5 2 0,-2 1 0,0 1 0,2 2 0,-2-2 0,3-1 0,-3 0 0,2 0 0,-2 0 0,0 0 0,2 0 0,-2 3 0,3-2 0,0 2 0,-3-3 0,2 0 0,-2 0 0,3 0 0,0 0 0,0 0 0,0 0 0,0 0 0,0 4 0,0-4 0,3 4 0,-2-4 0,5 3 0,-5-2 0,5 2 0,-5-3 0,5 0 0,-2 3 0,3-2 0,0 2 0,0-3 0,0 0 0,0-3 0,1 2 0,-1-5 0,0 5 0,0-5 0,0 2 0,0-3 0,0 0 0,0 0 0,0 0 0,0 0 0,0 0 0,0 0 0,0 0 0,0 0 0,0 0 0,-3 0 0,-1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3T10:26:58.611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416 571 24575,'10'0'0,"1"0"0,0 0 0,3 0 0,-4 0 0,1-3 0,3 2 0,-3-5 0,0 5 0,2-2 0,-5 3 0,2 0 0,-3-3 0,0 2 0,3-2 0,-2 0 0,5 2 0,-5-2 0,2 0 0,-3-1 0,1 0 0,-1-2 0,0 5 0,0-2 0,0 0 0,0 2 0,-3-5 0,2 5 0,-2-2 0,3 0 0,0 2 0,0-2 0,0 0 0,0 2 0,0-2 0,0 3 0,-3-3 0,2 2 0,-2-2 0,3 3 0,0 0 0,0 0 0,0 0 0,1 0 0,-1-3 0,0 2 0,3-2 0,-2 3 0,2 0 0,-3 0 0,0 0 0,0 0 0,3 0 0,-2-3 0,5 2 0,-5-2 0,2 3 0,-3 0 0,4 0 0,-4-4 0,4 4 0,-1-3 0,-6-1 0,6 4 0,-6-7 0,3 7 0,-3-7 0,2 7 0,-5-7 0,5 7 0,-5-7 0,5 6 0,-2-2 0,0 0 0,-1-1 0,-3-3 0,3 3 0,1-2 0,0 2 0,2 0 0,-5-2 0,2 2 0,0 0 0,-2-2 0,5 2 0,-5-3 0,2 0 0,-3 0 0,3 0 0,-2 0 0,5 3 0,-5-2 0,2 2 0,-3-3 0,0 0 0,3 3 0,-2-3 0,2 3 0,-3-3 0,4 3 0,-4-2 0,3 2 0,-3-3 0,0 0 0,0 0 0,0 0 0,0 0 0,0 0 0,0 0 0,0 0 0,0 0 0,0 0 0,0 0 0,0 0 0,-3 0 0,3 0 0,-7 0 0,6 0 0,-5 3 0,5-3 0,-5 3 0,2-3 0,-3 0 0,0 0 0,3 0 0,-2 3 0,5-2 0,-5 2 0,5-3 0,-5 3 0,2 1 0,0 0 0,-2 2 0,2-5 0,-3 5 0,0-5 0,0 5 0,0-2 0,0 0 0,0 2 0,0-2 0,3 0 0,-3 2 0,3-2 0,-3 3 0,0-3 0,0 2 0,0-5 0,0 5 0,0-2 0,0 3 0,0 0 0,0 0 0,3-3 0,-2 2 0,2-2 0,-3 3 0,0 0 0,0 0 0,0-3 0,0 2 0,0-2 0,0 3 0,0 0 0,-1-3 0,1 2 0,0-2 0,0 3 0,0 0 0,0 0 0,0 0 0,0-4 0,0 4 0,0-3 0,0 3 0,0 0 0,0 0 0,0 0 0,0-4 0,0 4 0,0-4 0,0 4 0,0 0 0,0 0 0,0-3 0,-1 3 0,1-4 0,0 4 0,0 0 0,0 0 0,0 0 0,0 0 0,-3 0 0,-1 0 0,0 0 0,1 0 0,0 0 0,-1 0 0,-3 0 0,3 0 0,1 0 0,2 0 0,1 0 0,0 0 0,0 0 0,-3 0 0,2 0 0,-2 0 0,3 0 0,-3 0 0,2 0 0,-2 0 0,3 0 0,0 0 0,-3 0 0,2 0 0,-2 0 0,3 0 0,0 0 0,-1 0 0,-2 0 0,2 0 0,-2 4 0,0-4 0,2 3 0,-5-3 0,5 4 0,-5-4 0,5 4 0,-5-4 0,5 3 0,-2-3 0,3 4 0,-4-4 0,4 3 0,-4-2 0,4 2 0,0 0 0,0-2 0,0 5 0,0-5 0,0 2 0,3 0 0,-2-2 0,2 2 0,0 0 0,-2-2 0,2 2 0,0 0 0,-2-2 0,-1 2 0,2 0 0,-4 1 0,5 3 0,-3-3 0,0 2 0,0-2 0,3 3 0,-3 0 0,7 0 0,-7-3 0,7 2 0,-4-2 0,1 3 0,3 0 0,-4 0 0,4 0 0,-3-3 0,2 6 0,-2-5 0,3 5 0,0-3 0,0 0 0,0 0 0,0 0 0,-3 0 0,2 0 0,-2 0 0,3 0 0,0 0 0,0 0 0,0 0 0,0 0 0,0 0 0,0 0 0,0 0 0,0 0 0,0 0 0,0 1 0,0-1 0,0 0 0,0 0 0,0 0 0,3 0 0,-2 0 0,5 0 0,-5 0 0,6 0 0,-7 0 0,7 0 0,-7 0 0,7-3 0,-7 2 0,7-2 0,-3 3 0,3 0 0,0 0 0,-3 0 0,2-3 0,-5 3 0,5-4 0,-2 5 0,3-1 0,0 0 0,0 0 0,0-3 0,-3 2 0,5-2 0,-4 3 0,5-3 0,-3 2 0,0-2 0,0 0 0,-3 2 0,3-5 0,-4 5 0,4-2 0,1 0 0,-1 2 0,0-5 0,0 5 0,0-5 0,-3 5 0,2-5 0,-2 2 0,3 0 0,0-2 0,0 2 0,0 0 0,0-2 0,0 2 0,0 0 0,0-2 0,0 2 0,-3 1 0,2-4 0,-2 3 0,3-3 0,0 0 0,4 0 0,-4 0 0,4 0 0,-4 0 0,0 0 0,0 0 0,0 0 0,0 0 0,0 0 0,0 0 0,0 0 0,0 0 0,0 0 0,0 0 0,0-3 0,0 3 0,0-4 0,0 4 0,0 0 0,0 0 0,0 0 0,1-3 0,-1 2 0,0-2 0,-3 3 0,-1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9B7392-1126-B145-BFCF-C5E57F0FF669}" type="datetimeFigureOut">
              <a:rPr lang="en-US" smtClean="0"/>
              <a:pPr/>
              <a:t>11/16/23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0FFC12-100D-F548-9B6E-43A4449731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79468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363789" rtl="0" eaLnBrk="1" latinLnBrk="0" hangingPunct="1">
      <a:defRPr sz="979" kern="1200">
        <a:solidFill>
          <a:schemeClr val="tx1"/>
        </a:solidFill>
        <a:latin typeface="+mn-lt"/>
        <a:ea typeface="+mn-ea"/>
        <a:cs typeface="+mn-cs"/>
      </a:defRPr>
    </a:lvl1pPr>
    <a:lvl2pPr marL="363789" algn="l" defTabSz="363789" rtl="0" eaLnBrk="1" latinLnBrk="0" hangingPunct="1">
      <a:defRPr sz="979" kern="1200">
        <a:solidFill>
          <a:schemeClr val="tx1"/>
        </a:solidFill>
        <a:latin typeface="+mn-lt"/>
        <a:ea typeface="+mn-ea"/>
        <a:cs typeface="+mn-cs"/>
      </a:defRPr>
    </a:lvl2pPr>
    <a:lvl3pPr marL="727579" algn="l" defTabSz="363789" rtl="0" eaLnBrk="1" latinLnBrk="0" hangingPunct="1">
      <a:defRPr sz="979" kern="1200">
        <a:solidFill>
          <a:schemeClr val="tx1"/>
        </a:solidFill>
        <a:latin typeface="+mn-lt"/>
        <a:ea typeface="+mn-ea"/>
        <a:cs typeface="+mn-cs"/>
      </a:defRPr>
    </a:lvl3pPr>
    <a:lvl4pPr marL="1091370" algn="l" defTabSz="363789" rtl="0" eaLnBrk="1" latinLnBrk="0" hangingPunct="1">
      <a:defRPr sz="979" kern="1200">
        <a:solidFill>
          <a:schemeClr val="tx1"/>
        </a:solidFill>
        <a:latin typeface="+mn-lt"/>
        <a:ea typeface="+mn-ea"/>
        <a:cs typeface="+mn-cs"/>
      </a:defRPr>
    </a:lvl4pPr>
    <a:lvl5pPr marL="1455158" algn="l" defTabSz="363789" rtl="0" eaLnBrk="1" latinLnBrk="0" hangingPunct="1">
      <a:defRPr sz="979" kern="1200">
        <a:solidFill>
          <a:schemeClr val="tx1"/>
        </a:solidFill>
        <a:latin typeface="+mn-lt"/>
        <a:ea typeface="+mn-ea"/>
        <a:cs typeface="+mn-cs"/>
      </a:defRPr>
    </a:lvl5pPr>
    <a:lvl6pPr marL="1818948" algn="l" defTabSz="363789" rtl="0" eaLnBrk="1" latinLnBrk="0" hangingPunct="1">
      <a:defRPr sz="979" kern="1200">
        <a:solidFill>
          <a:schemeClr val="tx1"/>
        </a:solidFill>
        <a:latin typeface="+mn-lt"/>
        <a:ea typeface="+mn-ea"/>
        <a:cs typeface="+mn-cs"/>
      </a:defRPr>
    </a:lvl6pPr>
    <a:lvl7pPr marL="2182736" algn="l" defTabSz="363789" rtl="0" eaLnBrk="1" latinLnBrk="0" hangingPunct="1">
      <a:defRPr sz="979" kern="1200">
        <a:solidFill>
          <a:schemeClr val="tx1"/>
        </a:solidFill>
        <a:latin typeface="+mn-lt"/>
        <a:ea typeface="+mn-ea"/>
        <a:cs typeface="+mn-cs"/>
      </a:defRPr>
    </a:lvl7pPr>
    <a:lvl8pPr marL="2546528" algn="l" defTabSz="363789" rtl="0" eaLnBrk="1" latinLnBrk="0" hangingPunct="1">
      <a:defRPr sz="979" kern="1200">
        <a:solidFill>
          <a:schemeClr val="tx1"/>
        </a:solidFill>
        <a:latin typeface="+mn-lt"/>
        <a:ea typeface="+mn-ea"/>
        <a:cs typeface="+mn-cs"/>
      </a:defRPr>
    </a:lvl8pPr>
    <a:lvl9pPr marL="2910318" algn="l" defTabSz="363789" rtl="0" eaLnBrk="1" latinLnBrk="0" hangingPunct="1">
      <a:defRPr sz="979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0FFC12-100D-F548-9B6E-43A444973123}" type="slidenum">
              <a:rPr lang="en-US" smtClean="0"/>
              <a:pPr/>
              <a:t>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625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hyperlink" Target="https://oceancolor.gsfc.nasa.gov/" TargetMode="External"/><Relationship Id="rId2" Type="http://schemas.openxmlformats.org/officeDocument/2006/relationships/hyperlink" Target="https://seadas.gsfc.nasa.gov/" TargetMode="Externa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 userDrawn="1"/>
        </p:nvSpPr>
        <p:spPr>
          <a:xfrm>
            <a:off x="685800" y="1158440"/>
            <a:ext cx="7772400" cy="1814993"/>
          </a:xfrm>
          <a:prstGeom prst="rect">
            <a:avLst/>
          </a:prstGeom>
        </p:spPr>
        <p:txBody>
          <a:bodyPr vert="horz" lIns="67939" tIns="33969" rIns="67939" bIns="33969" rtlCol="0" anchor="ctr">
            <a:normAutofit/>
          </a:bodyPr>
          <a:lstStyle>
            <a:lvl1pPr algn="ctr" defTabSz="457146" rtl="0" eaLnBrk="1" latinLnBrk="0" hangingPunct="1">
              <a:spcBef>
                <a:spcPct val="0"/>
              </a:spcBef>
              <a:buNone/>
              <a:defRPr sz="2000" kern="1200" baseline="0">
                <a:solidFill>
                  <a:schemeClr val="tx1"/>
                </a:solidFill>
                <a:latin typeface="Eurostile"/>
                <a:ea typeface="+mj-ea"/>
                <a:cs typeface="Eurostile"/>
              </a:defRPr>
            </a:lvl1pPr>
          </a:lstStyle>
          <a:p>
            <a:endParaRPr lang="en-US" sz="1758" dirty="0">
              <a:solidFill>
                <a:schemeClr val="tx1"/>
              </a:solidFill>
            </a:endParaRPr>
          </a:p>
          <a:p>
            <a:endParaRPr lang="en-US" sz="1758" dirty="0">
              <a:solidFill>
                <a:schemeClr val="tx1"/>
              </a:solidFill>
            </a:endParaRPr>
          </a:p>
          <a:p>
            <a:r>
              <a:rPr lang="en-US" sz="1758" i="1" dirty="0" err="1">
                <a:solidFill>
                  <a:srgbClr val="0000FF"/>
                </a:solidFill>
              </a:rPr>
              <a:t>SeaDAS</a:t>
            </a:r>
            <a:r>
              <a:rPr lang="en-US" sz="1758" i="1" dirty="0">
                <a:solidFill>
                  <a:srgbClr val="0000FF"/>
                </a:solidFill>
              </a:rPr>
              <a:t> Training:</a:t>
            </a:r>
          </a:p>
          <a:p>
            <a:r>
              <a:rPr lang="en-US" sz="1758" i="1" dirty="0">
                <a:solidFill>
                  <a:srgbClr val="0000FF"/>
                </a:solidFill>
              </a:rPr>
              <a:t>IOCS 2023</a:t>
            </a:r>
          </a:p>
          <a:p>
            <a:r>
              <a:rPr lang="en-US" sz="1758" i="1" dirty="0">
                <a:solidFill>
                  <a:srgbClr val="0000FF"/>
                </a:solidFill>
              </a:rPr>
              <a:t>St. Petersburg, FL, USA</a:t>
            </a:r>
          </a:p>
          <a:p>
            <a:endParaRPr lang="en-US" sz="1758" i="1" dirty="0">
              <a:solidFill>
                <a:srgbClr val="0000FF"/>
              </a:solidFill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0" y="4734935"/>
            <a:ext cx="9144000" cy="274181"/>
          </a:xfrm>
          <a:prstGeom prst="rect">
            <a:avLst/>
          </a:prstGeom>
          <a:solidFill>
            <a:schemeClr val="bg1"/>
          </a:solidFill>
        </p:spPr>
        <p:txBody>
          <a:bodyPr wrap="square" lIns="67947" tIns="33974" rIns="67947" bIns="33974" rtlCol="0">
            <a:spAutoFit/>
          </a:bodyPr>
          <a:lstStyle/>
          <a:p>
            <a:endParaRPr lang="en-US" sz="1336" dirty="0"/>
          </a:p>
        </p:txBody>
      </p:sp>
      <p:sp>
        <p:nvSpPr>
          <p:cNvPr id="7" name="Title 1"/>
          <p:cNvSpPr txBox="1">
            <a:spLocks/>
          </p:cNvSpPr>
          <p:nvPr userDrawn="1"/>
        </p:nvSpPr>
        <p:spPr>
          <a:xfrm>
            <a:off x="685800" y="2855400"/>
            <a:ext cx="7772400" cy="2156534"/>
          </a:xfrm>
          <a:prstGeom prst="rect">
            <a:avLst/>
          </a:prstGeom>
        </p:spPr>
        <p:txBody>
          <a:bodyPr vert="horz" lIns="67939" tIns="33969" rIns="67939" bIns="33969" rtlCol="0" anchor="ctr">
            <a:noAutofit/>
          </a:bodyPr>
          <a:lstStyle>
            <a:lvl1pPr algn="ctr" defTabSz="457146" rtl="0" eaLnBrk="1" latinLnBrk="0" hangingPunct="1">
              <a:spcBef>
                <a:spcPct val="0"/>
              </a:spcBef>
              <a:buNone/>
              <a:defRPr sz="2000" kern="1200" baseline="0">
                <a:solidFill>
                  <a:schemeClr val="tx1"/>
                </a:solidFill>
                <a:latin typeface="Eurostile"/>
                <a:ea typeface="+mj-ea"/>
                <a:cs typeface="Eurostile"/>
              </a:defRPr>
            </a:lvl1pPr>
          </a:lstStyle>
          <a:p>
            <a:r>
              <a:rPr lang="en-US" sz="1477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Aynur</a:t>
            </a:r>
            <a:r>
              <a:rPr lang="en-US" sz="1477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477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Abdurazik</a:t>
            </a:r>
            <a:endParaRPr lang="en-US" sz="1477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sz="1477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Daniel Knowles Jr.</a:t>
            </a:r>
          </a:p>
          <a:p>
            <a:r>
              <a:rPr lang="en-US" sz="1477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Bing Yang</a:t>
            </a:r>
          </a:p>
          <a:p>
            <a:endParaRPr lang="en-US" sz="1477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sz="1477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13 November, 2023</a:t>
            </a:r>
            <a:br>
              <a:rPr lang="en-US" sz="1477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br>
              <a:rPr lang="en-US" sz="1477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1195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Ocean Biology Processing Group (OBPG)</a:t>
            </a:r>
          </a:p>
          <a:p>
            <a:r>
              <a:rPr lang="en-US" sz="1195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Ocean Biology Distributed Active Archive Center (OB.DAAC)</a:t>
            </a:r>
            <a:br>
              <a:rPr lang="en-US" sz="1195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1195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NASA - Goddard Space Flight Center</a:t>
            </a:r>
            <a:br>
              <a:rPr lang="en-US" sz="1195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1195" dirty="0">
                <a:solidFill>
                  <a:schemeClr val="tx1">
                    <a:lumMod val="65000"/>
                    <a:lumOff val="35000"/>
                  </a:schemeClr>
                </a:solidFill>
                <a:hlinkClick r:id="rId2"/>
              </a:rPr>
              <a:t>https://seadas.gsfc.nasa.gov</a:t>
            </a:r>
            <a:endParaRPr lang="en-US" sz="1195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sz="1195" dirty="0">
                <a:solidFill>
                  <a:schemeClr val="tx1">
                    <a:lumMod val="65000"/>
                    <a:lumOff val="35000"/>
                  </a:schemeClr>
                </a:solidFill>
                <a:hlinkClick r:id="rId3"/>
              </a:rPr>
              <a:t>https://oceancolor.gsfc.nasa.gov</a:t>
            </a:r>
            <a:endParaRPr lang="en-US" sz="1195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n-US" sz="1195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" name="Picture 2" descr="SeaDAS.splash.sm.png">
            <a:extLst>
              <a:ext uri="{FF2B5EF4-FFF2-40B4-BE49-F238E27FC236}">
                <a16:creationId xmlns:a16="http://schemas.microsoft.com/office/drawing/2014/main" id="{B670310E-EAB3-20BE-A951-C9D52BB699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10988" r="11500"/>
          <a:stretch/>
        </p:blipFill>
        <p:spPr>
          <a:xfrm>
            <a:off x="8362079" y="2"/>
            <a:ext cx="781740" cy="346285"/>
          </a:xfrm>
          <a:prstGeom prst="rect">
            <a:avLst/>
          </a:prstGeom>
          <a:effectLst/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8440" y="425475"/>
            <a:ext cx="8601560" cy="4280098"/>
          </a:xfrm>
        </p:spPr>
        <p:txBody>
          <a:bodyPr/>
          <a:lstStyle>
            <a:lvl1pPr>
              <a:defRPr sz="1406" spc="14" baseline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266" spc="14" baseline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125" spc="14" baseline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984" spc="14" baseline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914" spc="14" baseline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2" name="Picture 1" descr="SeaDAS.splash.sm.png">
            <a:extLst>
              <a:ext uri="{FF2B5EF4-FFF2-40B4-BE49-F238E27FC236}">
                <a16:creationId xmlns:a16="http://schemas.microsoft.com/office/drawing/2014/main" id="{8C996145-FFED-AB54-79AC-570AB0792F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988" r="11500"/>
          <a:stretch/>
        </p:blipFill>
        <p:spPr>
          <a:xfrm>
            <a:off x="8362079" y="2"/>
            <a:ext cx="781740" cy="346285"/>
          </a:xfrm>
          <a:prstGeom prst="rect">
            <a:avLst/>
          </a:prstGeom>
          <a:effectLst/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8440" y="425475"/>
            <a:ext cx="8601560" cy="4280098"/>
          </a:xfrm>
        </p:spPr>
        <p:txBody>
          <a:bodyPr/>
          <a:lstStyle>
            <a:lvl1pPr marL="0" indent="0">
              <a:buNone/>
              <a:defRPr spc="14" baseline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pc="14" baseline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pc="14" baseline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984" spc="14" baseline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914" spc="14" baseline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2" name="Picture 1" descr="SeaDAS.splash.sm.png">
            <a:extLst>
              <a:ext uri="{FF2B5EF4-FFF2-40B4-BE49-F238E27FC236}">
                <a16:creationId xmlns:a16="http://schemas.microsoft.com/office/drawing/2014/main" id="{530FC831-188E-1D1F-386B-50D89D0939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988" r="11500"/>
          <a:stretch/>
        </p:blipFill>
        <p:spPr>
          <a:xfrm>
            <a:off x="8362079" y="2"/>
            <a:ext cx="781740" cy="346285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8049389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724" y="0"/>
            <a:ext cx="7625274" cy="342901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AC8AE0-2980-EE6B-8D99-5DD21B2506F9}"/>
              </a:ext>
            </a:extLst>
          </p:cNvPr>
          <p:cNvSpPr txBox="1"/>
          <p:nvPr userDrawn="1"/>
        </p:nvSpPr>
        <p:spPr>
          <a:xfrm>
            <a:off x="11251" y="410976"/>
            <a:ext cx="184731" cy="2471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006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2"/>
            <a:ext cx="4038600" cy="3394472"/>
          </a:xfrm>
        </p:spPr>
        <p:txBody>
          <a:bodyPr/>
          <a:lstStyle>
            <a:lvl1pPr>
              <a:defRPr sz="1329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18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18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034"/>
            </a:lvl4pPr>
            <a:lvl5pPr>
              <a:defRPr sz="1034"/>
            </a:lvl5pPr>
            <a:lvl6pPr>
              <a:defRPr sz="1329"/>
            </a:lvl6pPr>
            <a:lvl7pPr>
              <a:defRPr sz="1329"/>
            </a:lvl7pPr>
            <a:lvl8pPr>
              <a:defRPr sz="1329"/>
            </a:lvl8pPr>
            <a:lvl9pPr>
              <a:defRPr sz="1329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2"/>
            <a:ext cx="4038600" cy="3394472"/>
          </a:xfrm>
        </p:spPr>
        <p:txBody>
          <a:bodyPr/>
          <a:lstStyle>
            <a:lvl1pPr>
              <a:defRPr sz="1329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18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18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034"/>
            </a:lvl4pPr>
            <a:lvl5pPr>
              <a:defRPr sz="1034"/>
            </a:lvl5pPr>
            <a:lvl6pPr>
              <a:defRPr sz="1329"/>
            </a:lvl6pPr>
            <a:lvl7pPr>
              <a:defRPr sz="1329"/>
            </a:lvl7pPr>
            <a:lvl8pPr>
              <a:defRPr sz="1329"/>
            </a:lvl8pPr>
            <a:lvl9pPr>
              <a:defRPr sz="1329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5" name="Picture 4" descr="SeaDAS.splash.sm.png">
            <a:extLst>
              <a:ext uri="{FF2B5EF4-FFF2-40B4-BE49-F238E27FC236}">
                <a16:creationId xmlns:a16="http://schemas.microsoft.com/office/drawing/2014/main" id="{B3A97710-58D4-B0CC-466B-84B9DE15D9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988" r="11500"/>
          <a:stretch/>
        </p:blipFill>
        <p:spPr>
          <a:xfrm>
            <a:off x="8362079" y="2"/>
            <a:ext cx="781740" cy="346285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7540730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17176" y="2392"/>
            <a:ext cx="7642168" cy="342901"/>
          </a:xfrm>
          <a:prstGeom prst="rect">
            <a:avLst/>
          </a:prstGeom>
          <a:effectLst/>
        </p:spPr>
        <p:txBody>
          <a:bodyPr vert="horz" lIns="96624" tIns="48312" rIns="96624" bIns="48312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6878" y="556426"/>
            <a:ext cx="8623122" cy="4128538"/>
          </a:xfrm>
          <a:prstGeom prst="rect">
            <a:avLst/>
          </a:prstGeom>
        </p:spPr>
        <p:txBody>
          <a:bodyPr vert="horz" lIns="96624" tIns="48312" rIns="96624" bIns="48312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itle 1"/>
          <p:cNvSpPr txBox="1">
            <a:spLocks/>
          </p:cNvSpPr>
          <p:nvPr userDrawn="1"/>
        </p:nvSpPr>
        <p:spPr>
          <a:xfrm>
            <a:off x="6299881" y="4827042"/>
            <a:ext cx="2764692" cy="252503"/>
          </a:xfrm>
          <a:prstGeom prst="rect">
            <a:avLst/>
          </a:prstGeom>
        </p:spPr>
        <p:txBody>
          <a:bodyPr vert="horz" lIns="67939" tIns="33969" rIns="67939" bIns="33969" rtlCol="0" anchor="ctr">
            <a:normAutofit/>
          </a:bodyPr>
          <a:lstStyle>
            <a:lvl1pPr algn="ctr" defTabSz="457146" rtl="0" eaLnBrk="1" latinLnBrk="0" hangingPunct="1">
              <a:spcBef>
                <a:spcPct val="0"/>
              </a:spcBef>
              <a:buNone/>
              <a:defRPr sz="2000" kern="1200" baseline="0">
                <a:solidFill>
                  <a:schemeClr val="tx1"/>
                </a:solidFill>
                <a:latin typeface="Eurostile"/>
                <a:ea typeface="+mj-ea"/>
                <a:cs typeface="Eurostile"/>
              </a:defRPr>
            </a:lvl1pPr>
          </a:lstStyle>
          <a:p>
            <a:pPr marL="0" marR="0" indent="0" algn="r" defTabSz="33968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14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 </a:t>
            </a:r>
            <a:fld id="{064484E0-89A2-0343-B9DC-C1D9AA61A9E5}" type="slidenum">
              <a:rPr lang="en-US" sz="914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marL="0" marR="0" indent="0" algn="r" defTabSz="339682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14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70F270E-71AB-CC4C-DBBB-418E2D726714}"/>
              </a:ext>
            </a:extLst>
          </p:cNvPr>
          <p:cNvCxnSpPr>
            <a:cxnSpLocks/>
          </p:cNvCxnSpPr>
          <p:nvPr userDrawn="1"/>
        </p:nvCxnSpPr>
        <p:spPr>
          <a:xfrm>
            <a:off x="0" y="341402"/>
            <a:ext cx="9141084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SeaDAS.splash.sm.png"/>
          <p:cNvPicPr>
            <a:picLocks noChangeAspect="1"/>
          </p:cNvPicPr>
          <p:nvPr/>
        </p:nvPicPr>
        <p:blipFill rotWithShape="1">
          <a:blip r:embed="rId7"/>
          <a:srcRect l="10988" r="11500"/>
          <a:stretch/>
        </p:blipFill>
        <p:spPr>
          <a:xfrm>
            <a:off x="7968474" y="-451405"/>
            <a:ext cx="781740" cy="346285"/>
          </a:xfrm>
          <a:prstGeom prst="rect">
            <a:avLst/>
          </a:prstGeom>
          <a:effectLst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8" r:id="rId3"/>
    <p:sldLayoutId id="2147483655" r:id="rId4"/>
    <p:sldLayoutId id="2147483659" r:id="rId5"/>
  </p:sldLayoutIdLst>
  <p:hf hdr="0" ftr="0" dt="0"/>
  <p:txStyles>
    <p:titleStyle>
      <a:lvl1pPr algn="ctr" defTabSz="339682" rtl="0" eaLnBrk="1" latinLnBrk="0" hangingPunct="1">
        <a:spcBef>
          <a:spcPct val="0"/>
        </a:spcBef>
        <a:buNone/>
        <a:defRPr sz="1406" kern="1200" spc="35" baseline="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254762" indent="-254762" algn="l" defTabSz="339682" rtl="0" eaLnBrk="1" latinLnBrk="0" hangingPunct="1">
        <a:spcBef>
          <a:spcPct val="20000"/>
        </a:spcBef>
        <a:buFont typeface="Arial"/>
        <a:buChar char="•"/>
        <a:defRPr sz="1266" kern="1200">
          <a:solidFill>
            <a:schemeClr val="tx1"/>
          </a:solidFill>
          <a:latin typeface="Eurostile"/>
          <a:ea typeface="+mn-ea"/>
          <a:cs typeface="Eurostile"/>
        </a:defRPr>
      </a:lvl1pPr>
      <a:lvl2pPr marL="551983" indent="-212302" algn="l" defTabSz="339682" rtl="0" eaLnBrk="1" latinLnBrk="0" hangingPunct="1">
        <a:spcBef>
          <a:spcPct val="20000"/>
        </a:spcBef>
        <a:buFont typeface="Wingdings" charset="2"/>
        <a:buChar char="Ø"/>
        <a:defRPr sz="1125" kern="1200">
          <a:solidFill>
            <a:schemeClr val="tx1"/>
          </a:solidFill>
          <a:latin typeface="Eurostile"/>
          <a:ea typeface="+mn-ea"/>
          <a:cs typeface="Eurostile"/>
        </a:defRPr>
      </a:lvl2pPr>
      <a:lvl3pPr marL="849205" indent="-169840" algn="l" defTabSz="339682" rtl="0" eaLnBrk="1" latinLnBrk="0" hangingPunct="1">
        <a:spcBef>
          <a:spcPct val="20000"/>
        </a:spcBef>
        <a:buFont typeface="Courier New"/>
        <a:buChar char="o"/>
        <a:defRPr sz="1055" kern="1200">
          <a:solidFill>
            <a:schemeClr val="tx1"/>
          </a:solidFill>
          <a:latin typeface="Eurostile"/>
          <a:ea typeface="+mn-ea"/>
          <a:cs typeface="Eurostile"/>
        </a:defRPr>
      </a:lvl3pPr>
      <a:lvl4pPr marL="1188888" indent="-169840" algn="l" defTabSz="339682" rtl="0" eaLnBrk="1" latinLnBrk="0" hangingPunct="1">
        <a:spcBef>
          <a:spcPct val="20000"/>
        </a:spcBef>
        <a:buFont typeface="Arial"/>
        <a:buChar char="–"/>
        <a:defRPr sz="984" kern="1200">
          <a:solidFill>
            <a:schemeClr val="tx1"/>
          </a:solidFill>
          <a:latin typeface="Eurostile"/>
          <a:ea typeface="+mn-ea"/>
          <a:cs typeface="Eurostile"/>
        </a:defRPr>
      </a:lvl4pPr>
      <a:lvl5pPr marL="1528568" indent="-169840" algn="l" defTabSz="339682" rtl="0" eaLnBrk="1" latinLnBrk="0" hangingPunct="1">
        <a:spcBef>
          <a:spcPct val="20000"/>
        </a:spcBef>
        <a:buFont typeface="Arial"/>
        <a:buChar char="»"/>
        <a:defRPr sz="914" kern="1200">
          <a:solidFill>
            <a:schemeClr val="tx1"/>
          </a:solidFill>
          <a:latin typeface="Eurostile"/>
          <a:ea typeface="+mn-ea"/>
          <a:cs typeface="Eurostile"/>
        </a:defRPr>
      </a:lvl5pPr>
      <a:lvl6pPr marL="1868251" indent="-169840" algn="l" defTabSz="339682" rtl="0" eaLnBrk="1" latinLnBrk="0" hangingPunct="1">
        <a:spcBef>
          <a:spcPct val="20000"/>
        </a:spcBef>
        <a:buFont typeface="Arial"/>
        <a:buChar char="•"/>
        <a:defRPr sz="1477" kern="1200">
          <a:solidFill>
            <a:schemeClr val="tx1"/>
          </a:solidFill>
          <a:latin typeface="+mn-lt"/>
          <a:ea typeface="+mn-ea"/>
          <a:cs typeface="+mn-cs"/>
        </a:defRPr>
      </a:lvl6pPr>
      <a:lvl7pPr marL="2207934" indent="-169840" algn="l" defTabSz="339682" rtl="0" eaLnBrk="1" latinLnBrk="0" hangingPunct="1">
        <a:spcBef>
          <a:spcPct val="20000"/>
        </a:spcBef>
        <a:buFont typeface="Arial"/>
        <a:buChar char="•"/>
        <a:defRPr sz="1477" kern="1200">
          <a:solidFill>
            <a:schemeClr val="tx1"/>
          </a:solidFill>
          <a:latin typeface="+mn-lt"/>
          <a:ea typeface="+mn-ea"/>
          <a:cs typeface="+mn-cs"/>
        </a:defRPr>
      </a:lvl7pPr>
      <a:lvl8pPr marL="2547615" indent="-169840" algn="l" defTabSz="339682" rtl="0" eaLnBrk="1" latinLnBrk="0" hangingPunct="1">
        <a:spcBef>
          <a:spcPct val="20000"/>
        </a:spcBef>
        <a:buFont typeface="Arial"/>
        <a:buChar char="•"/>
        <a:defRPr sz="1477" kern="1200">
          <a:solidFill>
            <a:schemeClr val="tx1"/>
          </a:solidFill>
          <a:latin typeface="+mn-lt"/>
          <a:ea typeface="+mn-ea"/>
          <a:cs typeface="+mn-cs"/>
        </a:defRPr>
      </a:lvl8pPr>
      <a:lvl9pPr marL="2887297" indent="-169840" algn="l" defTabSz="339682" rtl="0" eaLnBrk="1" latinLnBrk="0" hangingPunct="1">
        <a:spcBef>
          <a:spcPct val="20000"/>
        </a:spcBef>
        <a:buFont typeface="Arial"/>
        <a:buChar char="•"/>
        <a:defRPr sz="147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39682" rtl="0" eaLnBrk="1" latinLnBrk="0" hangingPunct="1">
        <a:defRPr sz="1336" kern="1200">
          <a:solidFill>
            <a:schemeClr val="tx1"/>
          </a:solidFill>
          <a:latin typeface="+mn-lt"/>
          <a:ea typeface="+mn-ea"/>
          <a:cs typeface="+mn-cs"/>
        </a:defRPr>
      </a:lvl1pPr>
      <a:lvl2pPr marL="339682" algn="l" defTabSz="339682" rtl="0" eaLnBrk="1" latinLnBrk="0" hangingPunct="1">
        <a:defRPr sz="1336" kern="1200">
          <a:solidFill>
            <a:schemeClr val="tx1"/>
          </a:solidFill>
          <a:latin typeface="+mn-lt"/>
          <a:ea typeface="+mn-ea"/>
          <a:cs typeface="+mn-cs"/>
        </a:defRPr>
      </a:lvl2pPr>
      <a:lvl3pPr marL="679363" algn="l" defTabSz="339682" rtl="0" eaLnBrk="1" latinLnBrk="0" hangingPunct="1">
        <a:defRPr sz="1336" kern="1200">
          <a:solidFill>
            <a:schemeClr val="tx1"/>
          </a:solidFill>
          <a:latin typeface="+mn-lt"/>
          <a:ea typeface="+mn-ea"/>
          <a:cs typeface="+mn-cs"/>
        </a:defRPr>
      </a:lvl3pPr>
      <a:lvl4pPr marL="1019046" algn="l" defTabSz="339682" rtl="0" eaLnBrk="1" latinLnBrk="0" hangingPunct="1">
        <a:defRPr sz="1336" kern="1200">
          <a:solidFill>
            <a:schemeClr val="tx1"/>
          </a:solidFill>
          <a:latin typeface="+mn-lt"/>
          <a:ea typeface="+mn-ea"/>
          <a:cs typeface="+mn-cs"/>
        </a:defRPr>
      </a:lvl4pPr>
      <a:lvl5pPr marL="1358727" algn="l" defTabSz="339682" rtl="0" eaLnBrk="1" latinLnBrk="0" hangingPunct="1">
        <a:defRPr sz="1336" kern="1200">
          <a:solidFill>
            <a:schemeClr val="tx1"/>
          </a:solidFill>
          <a:latin typeface="+mn-lt"/>
          <a:ea typeface="+mn-ea"/>
          <a:cs typeface="+mn-cs"/>
        </a:defRPr>
      </a:lvl5pPr>
      <a:lvl6pPr marL="1698410" algn="l" defTabSz="339682" rtl="0" eaLnBrk="1" latinLnBrk="0" hangingPunct="1">
        <a:defRPr sz="1336" kern="1200">
          <a:solidFill>
            <a:schemeClr val="tx1"/>
          </a:solidFill>
          <a:latin typeface="+mn-lt"/>
          <a:ea typeface="+mn-ea"/>
          <a:cs typeface="+mn-cs"/>
        </a:defRPr>
      </a:lvl6pPr>
      <a:lvl7pPr marL="2038090" algn="l" defTabSz="339682" rtl="0" eaLnBrk="1" latinLnBrk="0" hangingPunct="1">
        <a:defRPr sz="1336" kern="1200">
          <a:solidFill>
            <a:schemeClr val="tx1"/>
          </a:solidFill>
          <a:latin typeface="+mn-lt"/>
          <a:ea typeface="+mn-ea"/>
          <a:cs typeface="+mn-cs"/>
        </a:defRPr>
      </a:lvl7pPr>
      <a:lvl8pPr marL="2377774" algn="l" defTabSz="339682" rtl="0" eaLnBrk="1" latinLnBrk="0" hangingPunct="1">
        <a:defRPr sz="1336" kern="1200">
          <a:solidFill>
            <a:schemeClr val="tx1"/>
          </a:solidFill>
          <a:latin typeface="+mn-lt"/>
          <a:ea typeface="+mn-ea"/>
          <a:cs typeface="+mn-cs"/>
        </a:defRPr>
      </a:lvl8pPr>
      <a:lvl9pPr marL="2717456" algn="l" defTabSz="339682" rtl="0" eaLnBrk="1" latinLnBrk="0" hangingPunct="1">
        <a:defRPr sz="133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customXml" Target="../ink/ink1.xml"/><Relationship Id="rId7" Type="http://schemas.openxmlformats.org/officeDocument/2006/relationships/customXml" Target="../ink/ink3.xml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5" Type="http://schemas.openxmlformats.org/officeDocument/2006/relationships/customXml" Target="../ink/ink2.xml"/><Relationship Id="rId4" Type="http://schemas.openxmlformats.org/officeDocument/2006/relationships/image" Target="../media/image96.png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hyperlink" Target="https://www.earthdata.nasa.gov/eosdis/daacs/obdaac" TargetMode="External"/><Relationship Id="rId7" Type="http://schemas.openxmlformats.org/officeDocument/2006/relationships/image" Target="../media/image8.png"/><Relationship Id="rId2" Type="http://schemas.openxmlformats.org/officeDocument/2006/relationships/hyperlink" Target="https://forum.earthdata.nasa.gov/app.php/tag/SeaDAS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youtube.com/@NASAOceanColor" TargetMode="External"/><Relationship Id="rId5" Type="http://schemas.openxmlformats.org/officeDocument/2006/relationships/hyperlink" Target="https://seadas.gsfc.nasa.gov/" TargetMode="External"/><Relationship Id="rId4" Type="http://schemas.openxmlformats.org/officeDocument/2006/relationships/hyperlink" Target="https://oceancolor.gsfc.nasa.gov/" TargetMode="External"/><Relationship Id="rId9" Type="http://schemas.openxmlformats.org/officeDocument/2006/relationships/image" Target="../media/image5.png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png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png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png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oceancolor.gsfc.nasa.gov/resources/atbd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oceancolor.gsfc.nasa.gov/" TargetMode="External"/><Relationship Id="rId2" Type="http://schemas.openxmlformats.org/officeDocument/2006/relationships/hyperlink" Target="https://seadas.gsfc.nasa.gov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earthdata.nasa.gov/eosdis/daacs/obdaac" TargetMode="Externa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3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3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3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3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3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3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3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3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3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3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3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3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3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3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3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3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3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3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88315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SeaDAS</a:t>
            </a:r>
            <a:r>
              <a:rPr lang="en-US" dirty="0"/>
              <a:t> User Software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General Image Analysis Tools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2F2B76E-4C7B-B732-8825-CB22907126B0}"/>
              </a:ext>
            </a:extLst>
          </p:cNvPr>
          <p:cNvSpPr/>
          <p:nvPr/>
        </p:nvSpPr>
        <p:spPr>
          <a:xfrm>
            <a:off x="2205576" y="469092"/>
            <a:ext cx="4134252" cy="4525128"/>
          </a:xfrm>
          <a:prstGeom prst="rect">
            <a:avLst/>
          </a:prstGeom>
          <a:solidFill>
            <a:srgbClr val="EFEABE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F2B0D92-74E6-4660-5532-3DB6FE237414}"/>
              </a:ext>
            </a:extLst>
          </p:cNvPr>
          <p:cNvSpPr/>
          <p:nvPr/>
        </p:nvSpPr>
        <p:spPr>
          <a:xfrm>
            <a:off x="2323485" y="720283"/>
            <a:ext cx="3869344" cy="4138239"/>
          </a:xfrm>
          <a:prstGeom prst="rect">
            <a:avLst/>
          </a:prstGeom>
          <a:solidFill>
            <a:srgbClr val="F9FFF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B24FC69-6F7D-1224-00CE-B66AF52D56A7}"/>
              </a:ext>
            </a:extLst>
          </p:cNvPr>
          <p:cNvSpPr/>
          <p:nvPr/>
        </p:nvSpPr>
        <p:spPr>
          <a:xfrm>
            <a:off x="2199384" y="474321"/>
            <a:ext cx="4134252" cy="25201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Level-2 File</a:t>
            </a:r>
          </a:p>
        </p:txBody>
      </p:sp>
      <p:pic>
        <p:nvPicPr>
          <p:cNvPr id="11" name="Picture 10" descr="A picture containing colorfulness, screenshot, amber, light&#10;&#10;Description automatically generated">
            <a:extLst>
              <a:ext uri="{FF2B5EF4-FFF2-40B4-BE49-F238E27FC236}">
                <a16:creationId xmlns:a16="http://schemas.microsoft.com/office/drawing/2014/main" id="{340EF9C3-7209-865E-ECF1-BFE4237D60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1617" y="1284982"/>
            <a:ext cx="729971" cy="3462316"/>
          </a:xfrm>
          <a:prstGeom prst="rect">
            <a:avLst/>
          </a:prstGeom>
        </p:spPr>
      </p:pic>
      <p:pic>
        <p:nvPicPr>
          <p:cNvPr id="12" name="Picture 11" descr="A picture containing painting, art, map, art paint&#10;&#10;Description automatically generated">
            <a:extLst>
              <a:ext uri="{FF2B5EF4-FFF2-40B4-BE49-F238E27FC236}">
                <a16:creationId xmlns:a16="http://schemas.microsoft.com/office/drawing/2014/main" id="{C6116A19-C27B-2392-6057-8D0A82A308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4549" y="624229"/>
            <a:ext cx="2899638" cy="4347315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7E14B52-FF67-1068-C749-058756C00ADF}"/>
              </a:ext>
            </a:extLst>
          </p:cNvPr>
          <p:cNvCxnSpPr>
            <a:cxnSpLocks/>
          </p:cNvCxnSpPr>
          <p:nvPr/>
        </p:nvCxnSpPr>
        <p:spPr>
          <a:xfrm flipV="1">
            <a:off x="7824307" y="3973351"/>
            <a:ext cx="1090333" cy="943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Snip Same Side Corner Rectangle 17">
            <a:extLst>
              <a:ext uri="{FF2B5EF4-FFF2-40B4-BE49-F238E27FC236}">
                <a16:creationId xmlns:a16="http://schemas.microsoft.com/office/drawing/2014/main" id="{17AAD083-70CB-F27A-B82E-FC8A490AEC58}"/>
              </a:ext>
            </a:extLst>
          </p:cNvPr>
          <p:cNvSpPr/>
          <p:nvPr/>
        </p:nvSpPr>
        <p:spPr>
          <a:xfrm>
            <a:off x="7699176" y="3390825"/>
            <a:ext cx="1079669" cy="1384245"/>
          </a:xfrm>
          <a:prstGeom prst="snip2SameRect">
            <a:avLst>
              <a:gd name="adj1" fmla="val 50000"/>
              <a:gd name="adj2" fmla="val 0"/>
            </a:avLst>
          </a:prstGeom>
          <a:solidFill>
            <a:srgbClr val="DCFB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6"/>
          </a:p>
        </p:txBody>
      </p:sp>
      <p:pic>
        <p:nvPicPr>
          <p:cNvPr id="19" name="Picture 18" descr="A picture containing graphic design, graphics, poster, colorfulness&#10;&#10;Description automatically generated">
            <a:extLst>
              <a:ext uri="{FF2B5EF4-FFF2-40B4-BE49-F238E27FC236}">
                <a16:creationId xmlns:a16="http://schemas.microsoft.com/office/drawing/2014/main" id="{08857943-FE83-73EC-B3D3-3C99A391CC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1132" y="3982353"/>
            <a:ext cx="673139" cy="67313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17C8F7A-7B04-6DF4-E042-BBA91B93C157}"/>
              </a:ext>
            </a:extLst>
          </p:cNvPr>
          <p:cNvSpPr txBox="1"/>
          <p:nvPr/>
        </p:nvSpPr>
        <p:spPr>
          <a:xfrm>
            <a:off x="7883653" y="3673421"/>
            <a:ext cx="674164" cy="265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25" dirty="0"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User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900C0E2E-CDE6-B142-EB5F-A7067973EC2E}"/>
              </a:ext>
            </a:extLst>
          </p:cNvPr>
          <p:cNvCxnSpPr>
            <a:cxnSpLocks/>
          </p:cNvCxnSpPr>
          <p:nvPr/>
        </p:nvCxnSpPr>
        <p:spPr>
          <a:xfrm flipH="1">
            <a:off x="8695684" y="1713974"/>
            <a:ext cx="215474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259FCCA-AF96-145A-B7FB-45EB8789756F}"/>
              </a:ext>
            </a:extLst>
          </p:cNvPr>
          <p:cNvCxnSpPr>
            <a:cxnSpLocks/>
          </p:cNvCxnSpPr>
          <p:nvPr/>
        </p:nvCxnSpPr>
        <p:spPr>
          <a:xfrm flipV="1">
            <a:off x="8911158" y="1704830"/>
            <a:ext cx="0" cy="226792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4537641E-493B-044C-B78B-2A8BDFDABE83}"/>
              </a:ext>
            </a:extLst>
          </p:cNvPr>
          <p:cNvSpPr/>
          <p:nvPr/>
        </p:nvSpPr>
        <p:spPr>
          <a:xfrm>
            <a:off x="7452342" y="627085"/>
            <a:ext cx="1225164" cy="2011429"/>
          </a:xfrm>
          <a:prstGeom prst="rect">
            <a:avLst/>
          </a:prstGeom>
          <a:solidFill>
            <a:srgbClr val="FFFBE9"/>
          </a:solidFill>
          <a:ln w="952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6DA6715-A9AA-2F6E-D408-B98C65C8B986}"/>
              </a:ext>
            </a:extLst>
          </p:cNvPr>
          <p:cNvCxnSpPr>
            <a:cxnSpLocks/>
          </p:cNvCxnSpPr>
          <p:nvPr/>
        </p:nvCxnSpPr>
        <p:spPr>
          <a:xfrm>
            <a:off x="7551502" y="1274464"/>
            <a:ext cx="1043361" cy="0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5E97FA04-4070-A72F-530D-13422DE3CB6C}"/>
              </a:ext>
            </a:extLst>
          </p:cNvPr>
          <p:cNvSpPr/>
          <p:nvPr/>
        </p:nvSpPr>
        <p:spPr>
          <a:xfrm>
            <a:off x="7471892" y="632913"/>
            <a:ext cx="1199726" cy="2011430"/>
          </a:xfrm>
          <a:prstGeom prst="rect">
            <a:avLst/>
          </a:prstGeom>
          <a:noFill/>
          <a:ln w="508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125" dirty="0" err="1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SeaDAS</a:t>
            </a:r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algn="ctr"/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General Image</a:t>
            </a:r>
          </a:p>
          <a:p>
            <a:pPr algn="ctr"/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Analysis Tools</a:t>
            </a:r>
          </a:p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en-US" sz="1125" dirty="0">
                <a:solidFill>
                  <a:schemeClr val="tx1"/>
                </a:solidFill>
                <a:highlight>
                  <a:srgbClr val="B0FFF8"/>
                </a:highlight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Imagery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Masking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Mapping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Aggregation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Algorithms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Analysis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Statistics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71450" indent="-171450">
              <a:buFont typeface="Courier New" panose="02070309020205020404" pitchFamily="49" charset="0"/>
              <a:buChar char="o"/>
            </a:pPr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7310854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E4F1FD8-ABBB-68E8-B472-BDEE665370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SeaDAS</a:t>
            </a:r>
            <a:r>
              <a:rPr lang="en-US" dirty="0"/>
              <a:t> Reference Notes: </a:t>
            </a:r>
            <a:r>
              <a:rPr lang="en-US" dirty="0">
                <a:solidFill>
                  <a:srgbClr val="0070C0"/>
                </a:solidFill>
              </a:rPr>
              <a:t>Adding Custom User Band Lookup Schemes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C5A49CB-EA28-F94F-1AD8-C85CB46051BB}"/>
              </a:ext>
            </a:extLst>
          </p:cNvPr>
          <p:cNvSpPr txBox="1"/>
          <p:nvPr/>
        </p:nvSpPr>
        <p:spPr>
          <a:xfrm>
            <a:off x="241997" y="429551"/>
            <a:ext cx="66807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Franklin Gothic Book" panose="020B0503020102020204" pitchFamily="34" charset="0"/>
                <a:cs typeface="Courier New" panose="02070309020205020404" pitchFamily="49" charset="0"/>
              </a:rPr>
              <a:t>Edit the following 2 files in the directory </a:t>
            </a:r>
            <a:r>
              <a:rPr lang="en-US" sz="1200" dirty="0">
                <a:solidFill>
                  <a:srgbClr val="0070C0"/>
                </a:solidFill>
                <a:latin typeface="Franklin Gothic Book" panose="020B0503020102020204" pitchFamily="34" charset="0"/>
                <a:cs typeface="Courier New" panose="02070309020205020404" pitchFamily="49" charset="0"/>
              </a:rPr>
              <a:t>~/.seadas8/</a:t>
            </a:r>
            <a:r>
              <a:rPr lang="en-US" sz="1200" dirty="0" err="1">
                <a:solidFill>
                  <a:srgbClr val="0070C0"/>
                </a:solidFill>
                <a:latin typeface="Franklin Gothic Book" panose="020B0503020102020204" pitchFamily="34" charset="0"/>
                <a:cs typeface="Courier New" panose="02070309020205020404" pitchFamily="49" charset="0"/>
              </a:rPr>
              <a:t>auxata</a:t>
            </a:r>
            <a:r>
              <a:rPr lang="en-US" sz="1200" dirty="0">
                <a:solidFill>
                  <a:srgbClr val="0070C0"/>
                </a:solidFill>
                <a:latin typeface="Franklin Gothic Book" panose="020B0503020102020204" pitchFamily="34" charset="0"/>
                <a:cs typeface="Courier New" panose="02070309020205020404" pitchFamily="49" charset="0"/>
              </a:rPr>
              <a:t>/</a:t>
            </a:r>
            <a:r>
              <a:rPr lang="en-US" sz="1200" dirty="0" err="1">
                <a:solidFill>
                  <a:srgbClr val="0070C0"/>
                </a:solidFill>
                <a:latin typeface="Franklin Gothic Book" panose="020B0503020102020204" pitchFamily="34" charset="0"/>
                <a:cs typeface="Courier New" panose="02070309020205020404" pitchFamily="49" charset="0"/>
              </a:rPr>
              <a:t>color_schemes</a:t>
            </a:r>
            <a:r>
              <a:rPr lang="en-US" sz="1200" dirty="0">
                <a:latin typeface="Franklin Gothic Book" panose="020B0503020102020204" pitchFamily="34" charset="0"/>
                <a:cs typeface="Courier New" panose="02070309020205020404" pitchFamily="49" charset="0"/>
              </a:rPr>
              <a:t>/</a:t>
            </a:r>
          </a:p>
          <a:p>
            <a:r>
              <a:rPr lang="en-US" sz="1200" dirty="0">
                <a:latin typeface="Franklin Gothic Book" panose="020B0503020102020204" pitchFamily="34" charset="0"/>
                <a:cs typeface="Courier New" panose="02070309020205020404" pitchFamily="49" charset="0"/>
              </a:rPr>
              <a:t>Note: setting up color scheme lookup for NDVI (next release will be a default)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69B6450-2AD3-04AF-BF52-7875F5EB544C}"/>
              </a:ext>
            </a:extLst>
          </p:cNvPr>
          <p:cNvSpPr txBox="1"/>
          <p:nvPr/>
        </p:nvSpPr>
        <p:spPr>
          <a:xfrm>
            <a:off x="315011" y="3471460"/>
            <a:ext cx="7856837" cy="1215717"/>
          </a:xfrm>
          <a:prstGeom prst="rect">
            <a:avLst/>
          </a:prstGeom>
          <a:solidFill>
            <a:srgbClr val="FFFCF5"/>
          </a:solidFill>
          <a:ln>
            <a:solidFill>
              <a:schemeClr val="bg2">
                <a:lumMod val="10000"/>
                <a:alpha val="24000"/>
              </a:schemeClr>
            </a:solidFill>
          </a:ln>
          <a:effectLst>
            <a:outerShdw blurRad="82873" dist="38100" dir="2700000" sx="99380" sy="99380" algn="tl" rotWithShape="0">
              <a:prstClr val="black">
                <a:alpha val="32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00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~/.seadas8/</a:t>
            </a:r>
            <a:r>
              <a:rPr lang="en-US" sz="1200" dirty="0" err="1">
                <a:solidFill>
                  <a:srgbClr val="0000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auxata</a:t>
            </a:r>
            <a:r>
              <a:rPr lang="en-US" sz="1200" dirty="0">
                <a:solidFill>
                  <a:srgbClr val="0000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US" sz="1200" dirty="0" err="1">
                <a:solidFill>
                  <a:srgbClr val="0000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color_schemes</a:t>
            </a:r>
            <a:r>
              <a:rPr lang="en-US" sz="1200" dirty="0">
                <a:solidFill>
                  <a:srgbClr val="0000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US" sz="1200" dirty="0" err="1">
                <a:solidFill>
                  <a:srgbClr val="0000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color_palette_scheme_lookup_user.xml</a:t>
            </a:r>
            <a:endParaRPr lang="en-US" sz="1200" dirty="0">
              <a:solidFill>
                <a:srgbClr val="0000F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# Add the following line somewhere between the lines &lt;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colorSchemeLut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&gt; and &lt;/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colorSchemeLut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</a:p>
          <a:p>
            <a:endParaRPr lang="en-US" sz="1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&lt;KEY REGEX="^</a:t>
            </a:r>
            <a:r>
              <a:rPr lang="en-US" sz="1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ndvi</a:t>
            </a:r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($|_.+)"&gt;</a:t>
            </a: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&lt;SCHEME_ID&gt;</a:t>
            </a:r>
            <a:r>
              <a:rPr lang="en-US" sz="1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ndvi</a:t>
            </a:r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&lt;/SCHEME_ID&gt;</a:t>
            </a: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&lt;DESCRIPTION/&gt;</a:t>
            </a: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&lt;/KEY&gt;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59D4C9D-1127-7A47-7FB8-2700C7CCD2DA}"/>
              </a:ext>
            </a:extLst>
          </p:cNvPr>
          <p:cNvSpPr txBox="1"/>
          <p:nvPr/>
        </p:nvSpPr>
        <p:spPr>
          <a:xfrm>
            <a:off x="315010" y="991558"/>
            <a:ext cx="7856837" cy="2292935"/>
          </a:xfrm>
          <a:prstGeom prst="rect">
            <a:avLst/>
          </a:prstGeom>
          <a:solidFill>
            <a:srgbClr val="FFFCF5"/>
          </a:solidFill>
          <a:ln>
            <a:solidFill>
              <a:schemeClr val="bg2">
                <a:lumMod val="10000"/>
                <a:alpha val="24000"/>
              </a:schemeClr>
            </a:solidFill>
          </a:ln>
          <a:effectLst>
            <a:outerShdw blurRad="82873" dist="38100" dir="2700000" sx="99380" sy="99380" algn="tl" rotWithShape="0">
              <a:prstClr val="black">
                <a:alpha val="32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00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~/.seadas8/</a:t>
            </a:r>
            <a:r>
              <a:rPr lang="en-US" sz="1200" dirty="0" err="1">
                <a:solidFill>
                  <a:srgbClr val="0000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auxdata</a:t>
            </a:r>
            <a:r>
              <a:rPr lang="en-US" sz="1200" dirty="0">
                <a:solidFill>
                  <a:srgbClr val="0000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US" sz="1200" dirty="0" err="1">
                <a:solidFill>
                  <a:srgbClr val="0000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color_schemes</a:t>
            </a:r>
            <a:r>
              <a:rPr lang="en-US" sz="1200" dirty="0">
                <a:solidFill>
                  <a:srgbClr val="0000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US" sz="1200" dirty="0" err="1">
                <a:solidFill>
                  <a:srgbClr val="0000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color_palette_schemes_user.xml</a:t>
            </a:r>
            <a:endParaRPr lang="en-US" sz="1200" dirty="0">
              <a:solidFill>
                <a:srgbClr val="0000F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# Add the following line somewhere between the lines &lt;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schemeList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&gt; and &lt;/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schemeList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  <a:endParaRPr lang="en-US" sz="1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US" sz="1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&lt;Scheme name="</a:t>
            </a:r>
            <a:r>
              <a:rPr lang="en-US" sz="1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ndvi</a:t>
            </a:r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"&gt;</a:t>
            </a: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&lt;VERBOSE_NAME/&gt;</a:t>
            </a: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&lt;MIN&gt;-0.05&lt;/MIN&gt;</a:t>
            </a: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&lt;MAX&gt;0.915200&lt;/MAX&gt;</a:t>
            </a: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&lt;LOG_SCALE&gt;false&lt;/LOG_SCALE&gt;</a:t>
            </a: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&lt;STANDARD_FILENAME&gt;</a:t>
            </a:r>
            <a:r>
              <a:rPr lang="en-US" sz="1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oceancolor_ndvi.cpd</a:t>
            </a:r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&lt;/STANDARD_FILENAME&gt;</a:t>
            </a: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&lt;UNIVERSAL_FILENAME&gt;</a:t>
            </a:r>
            <a:r>
              <a:rPr lang="en-US" sz="1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oceancolor_ndvi.cpd</a:t>
            </a:r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&lt;/UNIVERSAL_FILENAME&gt;</a:t>
            </a: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&lt;COLORBAR_TITLE&gt;&lt;/COLORBAR_TITLE&gt;</a:t>
            </a: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&lt;COLORBAR_LABELS&gt;&lt;/COLORBAR_LABELS&gt;</a:t>
            </a: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&lt;DESCRIPTION&gt;Normalized Difference Vegetation Index&lt;/DESCRIPTION&gt;</a:t>
            </a: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&lt;/Scheme&gt;</a:t>
            </a:r>
          </a:p>
        </p:txBody>
      </p:sp>
    </p:spTree>
    <p:extLst>
      <p:ext uri="{BB962C8B-B14F-4D97-AF65-F5344CB8AC3E}">
        <p14:creationId xmlns:p14="http://schemas.microsoft.com/office/powerpoint/2010/main" val="2446880904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E4F1FD8-ABBB-68E8-B472-BDEE665370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SeaDAS</a:t>
            </a:r>
            <a:r>
              <a:rPr lang="en-US" dirty="0"/>
              <a:t> Reference Notes: </a:t>
            </a:r>
            <a:r>
              <a:rPr lang="en-US" dirty="0">
                <a:solidFill>
                  <a:srgbClr val="0070C0"/>
                </a:solidFill>
              </a:rPr>
              <a:t>Boosting performance (virtual memory issues) </a:t>
            </a:r>
          </a:p>
        </p:txBody>
      </p:sp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6D589837-E5AC-B7A2-0335-CA2C71D60C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4323" y="277916"/>
            <a:ext cx="6595353" cy="51435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443A36A6-E71B-7B24-4E48-173CA0F2A364}"/>
                  </a:ext>
                </a:extLst>
              </p14:cNvPr>
              <p14:cNvContentPartPr/>
              <p14:nvPr/>
            </p14:nvContentPartPr>
            <p14:xfrm>
              <a:off x="2548604" y="1653513"/>
              <a:ext cx="731160" cy="2466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443A36A6-E71B-7B24-4E48-173CA0F2A36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539964" y="1644513"/>
                <a:ext cx="748800" cy="264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AF4ED113-F101-7376-E0B3-F7583FF3B895}"/>
                  </a:ext>
                </a:extLst>
              </p14:cNvPr>
              <p14:cNvContentPartPr/>
              <p14:nvPr/>
            </p14:nvContentPartPr>
            <p14:xfrm>
              <a:off x="2565884" y="2153553"/>
              <a:ext cx="388800" cy="22968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AF4ED113-F101-7376-E0B3-F7583FF3B895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556884" y="2144553"/>
                <a:ext cx="406440" cy="247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A3CFD1DF-22C4-F19F-01A7-BA6F7BBE60D3}"/>
                  </a:ext>
                </a:extLst>
              </p14:cNvPr>
              <p14:cNvContentPartPr/>
              <p14:nvPr/>
            </p14:nvContentPartPr>
            <p14:xfrm>
              <a:off x="2712404" y="3277833"/>
              <a:ext cx="380880" cy="21348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A3CFD1DF-22C4-F19F-01A7-BA6F7BBE60D3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703404" y="3268833"/>
                <a:ext cx="398520" cy="231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87919451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E4F1FD8-ABBB-68E8-B472-BDEE665370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SeaDAS</a:t>
            </a:r>
            <a:r>
              <a:rPr lang="en-US" dirty="0"/>
              <a:t> Reference Notes: </a:t>
            </a:r>
            <a:r>
              <a:rPr lang="en-US" dirty="0">
                <a:solidFill>
                  <a:srgbClr val="0070C0"/>
                </a:solidFill>
              </a:rPr>
              <a:t>Boosting performance (virtual memory issues)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C5A49CB-EA28-F94F-1AD8-C85CB46051BB}"/>
              </a:ext>
            </a:extLst>
          </p:cNvPr>
          <p:cNvSpPr txBox="1"/>
          <p:nvPr/>
        </p:nvSpPr>
        <p:spPr>
          <a:xfrm>
            <a:off x="241997" y="429551"/>
            <a:ext cx="66807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Franklin Gothic Book" panose="020B0503020102020204" pitchFamily="34" charset="0"/>
                <a:cs typeface="Courier New" panose="02070309020205020404" pitchFamily="49" charset="0"/>
              </a:rPr>
              <a:t>Most of these get overridden in the System Performance GUI </a:t>
            </a:r>
          </a:p>
          <a:p>
            <a:r>
              <a:rPr lang="en-US" sz="1200" dirty="0">
                <a:latin typeface="Franklin Gothic Book" panose="020B0503020102020204" pitchFamily="34" charset="0"/>
                <a:cs typeface="Courier New" panose="02070309020205020404" pitchFamily="49" charset="0"/>
              </a:rPr>
              <a:t>(with the exception of  </a:t>
            </a:r>
            <a:r>
              <a:rPr lang="en-US" sz="1200" dirty="0" err="1">
                <a:latin typeface="Franklin Gothic Book" panose="020B0503020102020204" pitchFamily="34" charset="0"/>
                <a:cs typeface="Courier New" panose="02070309020205020404" pitchFamily="49" charset="0"/>
              </a:rPr>
              <a:t>snap.dataio.reader.tileWidth</a:t>
            </a:r>
            <a:r>
              <a:rPr lang="en-US" sz="1200" dirty="0">
                <a:latin typeface="Franklin Gothic Book" panose="020B0503020102020204" pitchFamily="34" charset="0"/>
                <a:cs typeface="Courier New" panose="02070309020205020404" pitchFamily="49" charset="0"/>
              </a:rPr>
              <a:t> and </a:t>
            </a:r>
            <a:r>
              <a:rPr lang="en-US" sz="1200" dirty="0" err="1">
                <a:latin typeface="Franklin Gothic Book" panose="020B0503020102020204" pitchFamily="34" charset="0"/>
                <a:cs typeface="Courier New" panose="02070309020205020404" pitchFamily="49" charset="0"/>
              </a:rPr>
              <a:t>snap.dataio.reader.tileWidth</a:t>
            </a:r>
            <a:r>
              <a:rPr lang="en-US" sz="1200" dirty="0">
                <a:latin typeface="Franklin Gothic Book" panose="020B0503020102020204" pitchFamily="34" charset="0"/>
                <a:cs typeface="Courier New" panose="02070309020205020404" pitchFamily="49" charset="0"/>
              </a:rPr>
              <a:t>)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69B6450-2AD3-04AF-BF52-7875F5EB544C}"/>
              </a:ext>
            </a:extLst>
          </p:cNvPr>
          <p:cNvSpPr txBox="1"/>
          <p:nvPr/>
        </p:nvSpPr>
        <p:spPr>
          <a:xfrm>
            <a:off x="315010" y="2320671"/>
            <a:ext cx="3899544" cy="1831271"/>
          </a:xfrm>
          <a:prstGeom prst="rect">
            <a:avLst/>
          </a:prstGeom>
          <a:solidFill>
            <a:srgbClr val="FFFCF5"/>
          </a:solidFill>
          <a:ln>
            <a:solidFill>
              <a:schemeClr val="bg2">
                <a:lumMod val="10000"/>
                <a:alpha val="24000"/>
              </a:schemeClr>
            </a:solidFill>
          </a:ln>
          <a:effectLst>
            <a:outerShdw blurRad="82873" dist="38100" dir="2700000" sx="99380" sy="99380" algn="tl" rotWithShape="0">
              <a:prstClr val="black">
                <a:alpha val="32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00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${SEADAS_HOME}/</a:t>
            </a:r>
            <a:r>
              <a:rPr lang="en-US" sz="1200" dirty="0" err="1">
                <a:solidFill>
                  <a:srgbClr val="0000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etc</a:t>
            </a:r>
            <a:r>
              <a:rPr lang="en-US" sz="1200" dirty="0">
                <a:solidFill>
                  <a:srgbClr val="0000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US" sz="1200" dirty="0" err="1">
                <a:solidFill>
                  <a:srgbClr val="0000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seadas.conf</a:t>
            </a:r>
            <a:endParaRPr lang="en-US" sz="1200" dirty="0">
              <a:solidFill>
                <a:srgbClr val="0000F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# Consider modify these lines</a:t>
            </a:r>
          </a:p>
          <a:p>
            <a:endParaRPr lang="en-US" sz="1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# Tile cache size [Mb]</a:t>
            </a:r>
          </a:p>
          <a:p>
            <a:r>
              <a:rPr lang="en-US" sz="1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snap.jai.tileCacheSize</a:t>
            </a:r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sz="1000" dirty="0">
                <a:highlight>
                  <a:srgbClr val="FF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2048</a:t>
            </a: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# Default tile size in pixels</a:t>
            </a:r>
          </a:p>
          <a:p>
            <a:r>
              <a:rPr lang="en-US" sz="1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snap.jai.defaultTileSize</a:t>
            </a:r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sz="1000" dirty="0">
                <a:highlight>
                  <a:srgbClr val="FF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512</a:t>
            </a:r>
          </a:p>
          <a:p>
            <a:endParaRPr lang="en-US" sz="1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# Reader tile size in pixels</a:t>
            </a:r>
          </a:p>
          <a:p>
            <a:r>
              <a:rPr lang="en-US" sz="1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snap.dataio.reader.tileWidth</a:t>
            </a:r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sz="1000" dirty="0">
                <a:highlight>
                  <a:srgbClr val="FF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512</a:t>
            </a:r>
          </a:p>
          <a:p>
            <a:r>
              <a:rPr lang="en-US" sz="1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snap.dataio.reader.tileHeight</a:t>
            </a:r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sz="1000" dirty="0">
                <a:highlight>
                  <a:srgbClr val="FF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512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59D4C9D-1127-7A47-7FB8-2700C7CCD2DA}"/>
              </a:ext>
            </a:extLst>
          </p:cNvPr>
          <p:cNvSpPr txBox="1"/>
          <p:nvPr/>
        </p:nvSpPr>
        <p:spPr>
          <a:xfrm>
            <a:off x="315010" y="991558"/>
            <a:ext cx="7174757" cy="1061829"/>
          </a:xfrm>
          <a:prstGeom prst="rect">
            <a:avLst/>
          </a:prstGeom>
          <a:solidFill>
            <a:srgbClr val="FFFCF5"/>
          </a:solidFill>
          <a:ln>
            <a:solidFill>
              <a:schemeClr val="bg2">
                <a:lumMod val="10000"/>
                <a:alpha val="24000"/>
              </a:schemeClr>
            </a:solidFill>
          </a:ln>
          <a:effectLst>
            <a:outerShdw blurRad="82873" dist="38100" dir="2700000" sx="99380" sy="99380" algn="tl" rotWithShape="0">
              <a:prstClr val="black">
                <a:alpha val="32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00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${SEADAS_HOME}/</a:t>
            </a:r>
            <a:r>
              <a:rPr lang="en-US" sz="1200" dirty="0" err="1">
                <a:solidFill>
                  <a:srgbClr val="0000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etc</a:t>
            </a:r>
            <a:r>
              <a:rPr lang="en-US" sz="1200" dirty="0">
                <a:solidFill>
                  <a:srgbClr val="0000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US" sz="1200" dirty="0" err="1">
                <a:solidFill>
                  <a:srgbClr val="0000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snap.properties</a:t>
            </a:r>
            <a:endParaRPr lang="en-US" sz="1200" dirty="0">
              <a:solidFill>
                <a:srgbClr val="0000F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# Boost the virtual memory (by factors of gigabyte – adding in increments of 1024)</a:t>
            </a:r>
            <a:endParaRPr lang="en-US" sz="1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US" sz="1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default_options</a:t>
            </a:r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="--branding snap --locale </a:t>
            </a:r>
            <a:r>
              <a:rPr lang="en-US" sz="1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en_GB</a:t>
            </a:r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  -</a:t>
            </a:r>
            <a:r>
              <a:rPr lang="en-US" sz="1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J-Xverify:none</a:t>
            </a:r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 -J-Xms512M</a:t>
            </a:r>
            <a:r>
              <a:rPr lang="en-US" sz="1000" dirty="0">
                <a:highlight>
                  <a:srgbClr val="FF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 -J-Xmx7044M </a:t>
            </a:r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-J-</a:t>
            </a:r>
            <a:r>
              <a:rPr lang="en-US" sz="1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Dnetbeans.mainclass</a:t>
            </a:r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sz="1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org.esa.snap.main.Main</a:t>
            </a:r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 -J-Dsun.java2d.noddraw=true -J-</a:t>
            </a:r>
            <a:r>
              <a:rPr lang="en-US" sz="1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Dsun.awt.nopixfmt</a:t>
            </a:r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=true -J-Dsun.java2d.dpiaware=false"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7895D40-D676-FDCA-9A77-2A30FC63D927}"/>
              </a:ext>
            </a:extLst>
          </p:cNvPr>
          <p:cNvSpPr txBox="1"/>
          <p:nvPr/>
        </p:nvSpPr>
        <p:spPr>
          <a:xfrm>
            <a:off x="4214554" y="4171685"/>
            <a:ext cx="43484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Franklin Gothic Book" panose="020B0503020102020204" pitchFamily="34" charset="0"/>
                <a:cs typeface="Courier New" panose="02070309020205020404" pitchFamily="49" charset="0"/>
              </a:rPr>
              <a:t>Note:</a:t>
            </a:r>
          </a:p>
          <a:p>
            <a:r>
              <a:rPr lang="en-US" sz="1200" dirty="0" err="1">
                <a:latin typeface="Franklin Gothic Book" panose="020B0503020102020204" pitchFamily="34" charset="0"/>
                <a:cs typeface="Courier New" panose="02070309020205020404" pitchFamily="49" charset="0"/>
              </a:rPr>
              <a:t>snap.dataio.reader.tileWidth</a:t>
            </a:r>
            <a:r>
              <a:rPr lang="en-US" sz="1200" dirty="0">
                <a:latin typeface="Franklin Gothic Book" panose="020B0503020102020204" pitchFamily="34" charset="0"/>
                <a:cs typeface="Courier New" panose="02070309020205020404" pitchFamily="49" charset="0"/>
              </a:rPr>
              <a:t> and </a:t>
            </a:r>
            <a:r>
              <a:rPr lang="en-US" sz="1200" dirty="0" err="1">
                <a:latin typeface="Franklin Gothic Book" panose="020B0503020102020204" pitchFamily="34" charset="0"/>
                <a:cs typeface="Courier New" panose="02070309020205020404" pitchFamily="49" charset="0"/>
              </a:rPr>
              <a:t>snap.dataio.reader.tileWidth</a:t>
            </a:r>
            <a:r>
              <a:rPr lang="en-US" sz="1200" dirty="0">
                <a:latin typeface="Franklin Gothic Book" panose="020B0503020102020204" pitchFamily="34" charset="0"/>
                <a:cs typeface="Courier New" panose="02070309020205020404" pitchFamily="49" charset="0"/>
              </a:rPr>
              <a:t> </a:t>
            </a:r>
          </a:p>
          <a:p>
            <a:r>
              <a:rPr lang="en-US" sz="1200" dirty="0">
                <a:latin typeface="Franklin Gothic Book" panose="020B0503020102020204" pitchFamily="34" charset="0"/>
                <a:cs typeface="Courier New" panose="02070309020205020404" pitchFamily="49" charset="0"/>
              </a:rPr>
              <a:t>could be temporarily optimized to a particular file shape.  </a:t>
            </a:r>
          </a:p>
        </p:txBody>
      </p:sp>
    </p:spTree>
    <p:extLst>
      <p:ext uri="{BB962C8B-B14F-4D97-AF65-F5344CB8AC3E}">
        <p14:creationId xmlns:p14="http://schemas.microsoft.com/office/powerpoint/2010/main" val="3303587423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SeaDAS</a:t>
            </a:r>
            <a:r>
              <a:rPr lang="en-US" dirty="0"/>
              <a:t>-OCSSW OB.DAAC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dirty="0">
                <a:solidFill>
                  <a:srgbClr val="0070C0"/>
                </a:solidFill>
              </a:rPr>
              <a:t>True Color Wavelengths</a:t>
            </a: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D3D647E1-364B-A640-E886-A73FC6A90889}"/>
              </a:ext>
            </a:extLst>
          </p:cNvPr>
          <p:cNvSpPr/>
          <p:nvPr/>
        </p:nvSpPr>
        <p:spPr>
          <a:xfrm>
            <a:off x="292608" y="612464"/>
            <a:ext cx="8599594" cy="4191184"/>
          </a:xfrm>
          <a:prstGeom prst="rect">
            <a:avLst/>
          </a:prstGeom>
          <a:solidFill>
            <a:srgbClr val="EFEABE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26C311D-0608-4C8A-813C-DFD4C3BD25B8}"/>
              </a:ext>
            </a:extLst>
          </p:cNvPr>
          <p:cNvSpPr/>
          <p:nvPr/>
        </p:nvSpPr>
        <p:spPr>
          <a:xfrm>
            <a:off x="512249" y="643455"/>
            <a:ext cx="3234903" cy="25544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True Color Wavelengths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CF5818C9-E802-C4C8-FDED-CACB8667C831}"/>
              </a:ext>
            </a:extLst>
          </p:cNvPr>
          <p:cNvSpPr/>
          <p:nvPr/>
        </p:nvSpPr>
        <p:spPr>
          <a:xfrm>
            <a:off x="475378" y="986024"/>
            <a:ext cx="8279878" cy="3659127"/>
          </a:xfrm>
          <a:prstGeom prst="rect">
            <a:avLst/>
          </a:prstGeom>
          <a:solidFill>
            <a:srgbClr val="F9FFF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7937">
              <a:spcAft>
                <a:spcPts val="200"/>
              </a:spcAft>
            </a:pPr>
            <a:r>
              <a:rPr lang="en-US" sz="1200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Mission			R		G		B</a:t>
            </a:r>
          </a:p>
          <a:p>
            <a:pPr marL="7937">
              <a:spcAft>
                <a:spcPts val="200"/>
              </a:spcAft>
            </a:pPr>
            <a:r>
              <a:rPr lang="en-US" sz="1200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GOCI_COMS		660		555		490/</a:t>
            </a:r>
            <a:r>
              <a:rPr lang="en-US" sz="1200" dirty="0">
                <a:solidFill>
                  <a:schemeClr val="accent6">
                    <a:lumMod val="75000"/>
                  </a:schemeClr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412*</a:t>
            </a:r>
            <a:r>
              <a:rPr lang="en-US" sz="1200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		$OCSSWROOT/share/</a:t>
            </a:r>
            <a:r>
              <a:rPr lang="en-US" sz="1200" dirty="0" err="1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goci</a:t>
            </a:r>
            <a:r>
              <a:rPr lang="en-US" sz="1200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/msl12_sensor_info.dat</a:t>
            </a:r>
          </a:p>
          <a:p>
            <a:pPr marL="7937">
              <a:spcAft>
                <a:spcPts val="200"/>
              </a:spcAft>
            </a:pPr>
            <a:r>
              <a:rPr lang="en-US" sz="1200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HawkEye_SE1**	670		556		488			$OCSSWROOT/share/</a:t>
            </a:r>
            <a:r>
              <a:rPr lang="en-US" sz="1200" dirty="0" err="1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hawkeye</a:t>
            </a:r>
            <a:r>
              <a:rPr lang="en-US" sz="1200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/msl12_sensor_info.dat</a:t>
            </a:r>
          </a:p>
          <a:p>
            <a:pPr marL="7937">
              <a:spcAft>
                <a:spcPts val="200"/>
              </a:spcAft>
            </a:pPr>
            <a:r>
              <a:rPr lang="en-US" sz="1200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MERIS			665		560		490/</a:t>
            </a:r>
            <a:r>
              <a:rPr lang="en-US" sz="1200" dirty="0">
                <a:solidFill>
                  <a:schemeClr val="accent6">
                    <a:lumMod val="75000"/>
                  </a:schemeClr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413*		</a:t>
            </a:r>
            <a:r>
              <a:rPr lang="en-US" sz="1200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$OCSSWROOT/share/meris/msl12_sensor_info.dat</a:t>
            </a:r>
            <a:endParaRPr lang="en-US" sz="1200" dirty="0">
              <a:solidFill>
                <a:schemeClr val="accent6">
                  <a:lumMod val="75000"/>
                </a:schemeClr>
              </a:solidFill>
              <a:latin typeface="Franklin Gothic Book" panose="020B0503020102020204" pitchFamily="34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marL="7937">
              <a:spcAft>
                <a:spcPts val="200"/>
              </a:spcAft>
            </a:pPr>
            <a:r>
              <a:rPr lang="en-US" sz="1200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MODIS_AQUA		645		555		469			$OCSSWROOT/share/</a:t>
            </a:r>
            <a:r>
              <a:rPr lang="en-US" sz="1200" dirty="0" err="1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modis</a:t>
            </a:r>
            <a:r>
              <a:rPr lang="en-US" sz="1200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/aqua/msl12_sensor_info.dat</a:t>
            </a:r>
          </a:p>
          <a:p>
            <a:pPr marL="7937">
              <a:spcAft>
                <a:spcPts val="200"/>
              </a:spcAft>
            </a:pPr>
            <a:r>
              <a:rPr lang="en-US" sz="1200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MODIS_TERRA		645		555		469			$OCSSWROOT/share/</a:t>
            </a:r>
            <a:r>
              <a:rPr lang="en-US" sz="1200" dirty="0" err="1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modis</a:t>
            </a:r>
            <a:r>
              <a:rPr lang="en-US" sz="1200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/terra/msl12_sensor_info.dat</a:t>
            </a:r>
          </a:p>
          <a:p>
            <a:pPr marL="7937">
              <a:spcAft>
                <a:spcPts val="200"/>
              </a:spcAft>
            </a:pPr>
            <a:r>
              <a:rPr lang="en-US" sz="1200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OLCI_S3A			665		560		490/</a:t>
            </a:r>
            <a:r>
              <a:rPr lang="en-US" sz="1200" dirty="0">
                <a:solidFill>
                  <a:schemeClr val="accent6">
                    <a:lumMod val="75000"/>
                  </a:schemeClr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412*</a:t>
            </a:r>
            <a:r>
              <a:rPr lang="en-US" sz="1200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		$OCSSWROOT/share/</a:t>
            </a:r>
            <a:r>
              <a:rPr lang="en-US" sz="1200" dirty="0" err="1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olci</a:t>
            </a:r>
            <a:r>
              <a:rPr lang="en-US" sz="1200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/s3a/msl12_sensor_info.dat</a:t>
            </a:r>
          </a:p>
          <a:p>
            <a:pPr marL="7937">
              <a:spcAft>
                <a:spcPts val="200"/>
              </a:spcAft>
            </a:pPr>
            <a:r>
              <a:rPr lang="en-US" sz="1200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OLCI_S3B			665		560		490/</a:t>
            </a:r>
            <a:r>
              <a:rPr lang="en-US" sz="1200" dirty="0">
                <a:solidFill>
                  <a:schemeClr val="accent6">
                    <a:lumMod val="75000"/>
                  </a:schemeClr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412*</a:t>
            </a:r>
            <a:r>
              <a:rPr lang="en-US" sz="1200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		$OCSSWROOT/share/</a:t>
            </a:r>
            <a:r>
              <a:rPr lang="en-US" sz="1200" dirty="0" err="1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olci</a:t>
            </a:r>
            <a:r>
              <a:rPr lang="en-US" sz="1200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/s3b/msl12_sensor_info.dat</a:t>
            </a:r>
          </a:p>
          <a:p>
            <a:pPr marL="7937">
              <a:spcAft>
                <a:spcPts val="200"/>
              </a:spcAft>
            </a:pPr>
            <a:r>
              <a:rPr lang="en-US" sz="1200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OLI_LANDSAT8		655		561		482			$OCSSWROOT/share/</a:t>
            </a:r>
            <a:r>
              <a:rPr lang="en-US" sz="1200" dirty="0" err="1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oli</a:t>
            </a:r>
            <a:r>
              <a:rPr lang="en-US" sz="1200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/msl12_sensor_info.dat</a:t>
            </a:r>
          </a:p>
          <a:p>
            <a:pPr marL="7937">
              <a:spcAft>
                <a:spcPts val="200"/>
              </a:spcAft>
            </a:pPr>
            <a:r>
              <a:rPr lang="en-US" sz="1200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OLI_LANDSAT9		655		561		482			$OCSSWROOT/share/</a:t>
            </a:r>
            <a:r>
              <a:rPr lang="en-US" sz="1200" dirty="0" err="1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oli</a:t>
            </a:r>
            <a:r>
              <a:rPr lang="en-US" sz="1200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/msl12_sensor_info.dat</a:t>
            </a:r>
          </a:p>
          <a:p>
            <a:pPr marL="7937">
              <a:spcAft>
                <a:spcPts val="200"/>
              </a:spcAft>
            </a:pPr>
            <a:r>
              <a:rPr lang="en-US" sz="1200" dirty="0" err="1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SeaWiFS_SEASTAR</a:t>
            </a:r>
            <a:r>
              <a:rPr lang="en-US" sz="1200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	670		555		490/</a:t>
            </a:r>
            <a:r>
              <a:rPr lang="en-US" sz="1200" dirty="0">
                <a:solidFill>
                  <a:schemeClr val="accent6">
                    <a:lumMod val="75000"/>
                  </a:schemeClr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412*</a:t>
            </a:r>
            <a:r>
              <a:rPr lang="en-US" sz="1200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		$OCSSWROOT/share/</a:t>
            </a:r>
            <a:r>
              <a:rPr lang="en-US" sz="1200" dirty="0" err="1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seawifs</a:t>
            </a:r>
            <a:r>
              <a:rPr lang="en-US" sz="1200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/msl12_sensor_info.dat</a:t>
            </a:r>
          </a:p>
          <a:p>
            <a:pPr marL="7937">
              <a:spcAft>
                <a:spcPts val="200"/>
              </a:spcAft>
            </a:pPr>
            <a:r>
              <a:rPr lang="en-US" sz="1200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VIIRS NOAA20**	667		556		489			$OCSSWROOT/share/</a:t>
            </a:r>
            <a:r>
              <a:rPr lang="en-US" sz="1200" dirty="0" err="1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viirs</a:t>
            </a:r>
            <a:r>
              <a:rPr lang="en-US" sz="1200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/j1/msl12_sensor_info.dat</a:t>
            </a:r>
          </a:p>
          <a:p>
            <a:pPr marL="7937">
              <a:spcAft>
                <a:spcPts val="200"/>
              </a:spcAft>
            </a:pPr>
            <a:r>
              <a:rPr lang="en-US" sz="1200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VIIRS NOAA21**	667		556		489			$OCSSWROOT/share/</a:t>
            </a:r>
            <a:r>
              <a:rPr lang="en-US" sz="1200" dirty="0" err="1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viirs</a:t>
            </a:r>
            <a:r>
              <a:rPr lang="en-US" sz="1200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/j2/msl12_sensor_info.dat</a:t>
            </a:r>
          </a:p>
          <a:p>
            <a:pPr marL="7937">
              <a:spcAft>
                <a:spcPts val="200"/>
              </a:spcAft>
            </a:pPr>
            <a:r>
              <a:rPr lang="en-US" sz="1200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VIIRS Suomi NPP	671		551		486			$OCSSWROOT/share/</a:t>
            </a:r>
            <a:r>
              <a:rPr lang="en-US" sz="1200" dirty="0" err="1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viirs</a:t>
            </a:r>
            <a:r>
              <a:rPr lang="en-US" sz="1200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/np/msl12_sensor_info.dat</a:t>
            </a:r>
          </a:p>
          <a:p>
            <a:pPr marL="7937">
              <a:spcAft>
                <a:spcPts val="200"/>
              </a:spcAft>
            </a:pPr>
            <a:endParaRPr lang="en-US" sz="1200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marL="7937">
              <a:spcAft>
                <a:spcPts val="200"/>
              </a:spcAft>
            </a:pPr>
            <a:r>
              <a:rPr lang="en-US" sz="1200" dirty="0">
                <a:solidFill>
                  <a:schemeClr val="accent6">
                    <a:lumMod val="75000"/>
                  </a:schemeClr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*</a:t>
            </a:r>
            <a:r>
              <a:rPr lang="en-US" sz="1200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 SFREFL/TC Mapping  </a:t>
            </a:r>
          </a:p>
          <a:p>
            <a:pPr marL="7937">
              <a:spcAft>
                <a:spcPts val="200"/>
              </a:spcAft>
            </a:pPr>
            <a:r>
              <a:rPr lang="en-US" sz="1200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** </a:t>
            </a:r>
            <a:r>
              <a:rPr lang="en-US" sz="1200" dirty="0" err="1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rgb</a:t>
            </a:r>
            <a:r>
              <a:rPr lang="en-US" sz="1200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 profile configuration file not yet added to </a:t>
            </a:r>
            <a:r>
              <a:rPr lang="en-US" sz="1200" dirty="0" err="1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SeaDAS</a:t>
            </a:r>
            <a:r>
              <a:rPr lang="en-US" sz="1200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 (~/.seadas8/</a:t>
            </a:r>
            <a:r>
              <a:rPr lang="en-US" sz="1200" dirty="0" err="1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auxdata</a:t>
            </a:r>
            <a:r>
              <a:rPr lang="en-US" sz="1200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/</a:t>
            </a:r>
            <a:r>
              <a:rPr lang="en-US" sz="1200" dirty="0" err="1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rgb_profiles</a:t>
            </a:r>
            <a:r>
              <a:rPr lang="en-US" sz="1200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5108F3D-8FD7-B6CE-9C4E-149B45596D24}"/>
              </a:ext>
            </a:extLst>
          </p:cNvPr>
          <p:cNvSpPr/>
          <p:nvPr/>
        </p:nvSpPr>
        <p:spPr>
          <a:xfrm>
            <a:off x="6264049" y="5635680"/>
            <a:ext cx="2628153" cy="3779275"/>
          </a:xfrm>
          <a:prstGeom prst="rect">
            <a:avLst/>
          </a:prstGeom>
          <a:solidFill>
            <a:srgbClr val="EFEABE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D6D27F4-2D44-1EB3-2993-8CD5E57723F5}"/>
              </a:ext>
            </a:extLst>
          </p:cNvPr>
          <p:cNvSpPr/>
          <p:nvPr/>
        </p:nvSpPr>
        <p:spPr>
          <a:xfrm>
            <a:off x="6395002" y="6007062"/>
            <a:ext cx="1142725" cy="3301503"/>
          </a:xfrm>
          <a:prstGeom prst="rect">
            <a:avLst/>
          </a:prstGeom>
          <a:solidFill>
            <a:srgbClr val="F9FFF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spcAft>
                <a:spcPts val="200"/>
              </a:spcAft>
            </a:pPr>
            <a:r>
              <a:rPr lang="en-US" sz="1000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AVHRR   </a:t>
            </a:r>
          </a:p>
          <a:p>
            <a:pPr>
              <a:spcAft>
                <a:spcPts val="200"/>
              </a:spcAft>
            </a:pPr>
            <a:r>
              <a:rPr lang="en-US" sz="1000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CZCS</a:t>
            </a:r>
          </a:p>
          <a:p>
            <a:pPr>
              <a:spcAft>
                <a:spcPts val="200"/>
              </a:spcAft>
            </a:pPr>
            <a:r>
              <a:rPr lang="en-US" sz="1000" dirty="0">
                <a:solidFill>
                  <a:schemeClr val="accent6">
                    <a:lumMod val="75000"/>
                  </a:schemeClr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ETM+ Landsat7 </a:t>
            </a:r>
            <a:endParaRPr lang="en-US" sz="1000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200"/>
              </a:spcAft>
            </a:pPr>
            <a:r>
              <a:rPr lang="en-US" sz="1000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GOCI</a:t>
            </a:r>
          </a:p>
          <a:p>
            <a:pPr>
              <a:spcAft>
                <a:spcPts val="200"/>
              </a:spcAft>
            </a:pPr>
            <a:r>
              <a:rPr lang="en-US" sz="1000" dirty="0" err="1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HawkEye</a:t>
            </a:r>
            <a:endParaRPr lang="en-US" sz="1000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200"/>
              </a:spcAft>
            </a:pPr>
            <a:r>
              <a:rPr lang="en-US" sz="1000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HICO</a:t>
            </a:r>
          </a:p>
          <a:p>
            <a:pPr>
              <a:spcAft>
                <a:spcPts val="200"/>
              </a:spcAft>
            </a:pPr>
            <a:r>
              <a:rPr lang="en-US" sz="1000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MERIS</a:t>
            </a:r>
          </a:p>
          <a:p>
            <a:pPr>
              <a:spcAft>
                <a:spcPts val="200"/>
              </a:spcAft>
            </a:pPr>
            <a:r>
              <a:rPr lang="en-US" sz="1000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MODIS Aqua</a:t>
            </a:r>
          </a:p>
          <a:p>
            <a:pPr>
              <a:spcAft>
                <a:spcPts val="200"/>
              </a:spcAft>
            </a:pPr>
            <a:r>
              <a:rPr lang="en-US" sz="1000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MODIS Terra</a:t>
            </a:r>
          </a:p>
          <a:p>
            <a:pPr>
              <a:spcAft>
                <a:spcPts val="200"/>
              </a:spcAft>
            </a:pPr>
            <a:r>
              <a:rPr lang="en-US" sz="1000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MOS </a:t>
            </a:r>
          </a:p>
          <a:p>
            <a:pPr>
              <a:spcAft>
                <a:spcPts val="200"/>
              </a:spcAft>
            </a:pPr>
            <a:r>
              <a:rPr lang="en-US" sz="1000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MSI Sentinel 2A</a:t>
            </a:r>
          </a:p>
          <a:p>
            <a:pPr>
              <a:spcAft>
                <a:spcPts val="200"/>
              </a:spcAft>
            </a:pPr>
            <a:r>
              <a:rPr lang="en-US" sz="1000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MSI Sentinel 2B</a:t>
            </a:r>
          </a:p>
          <a:p>
            <a:pPr>
              <a:spcAft>
                <a:spcPts val="200"/>
              </a:spcAft>
            </a:pPr>
            <a:r>
              <a:rPr lang="en-US" sz="1000" dirty="0">
                <a:solidFill>
                  <a:srgbClr val="7030A0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OCI PACE**</a:t>
            </a:r>
            <a:endParaRPr lang="en-US" sz="1000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200"/>
              </a:spcAft>
            </a:pPr>
            <a:r>
              <a:rPr lang="en-US" sz="1000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OCM1    </a:t>
            </a:r>
          </a:p>
          <a:p>
            <a:pPr>
              <a:spcAft>
                <a:spcPts val="200"/>
              </a:spcAft>
            </a:pPr>
            <a:r>
              <a:rPr lang="en-US" sz="1000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OCM2    </a:t>
            </a:r>
          </a:p>
          <a:p>
            <a:pPr>
              <a:spcAft>
                <a:spcPts val="200"/>
              </a:spcAft>
            </a:pPr>
            <a:r>
              <a:rPr lang="en-US" sz="1000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OCTS</a:t>
            </a:r>
          </a:p>
          <a:p>
            <a:pPr>
              <a:spcAft>
                <a:spcPts val="200"/>
              </a:spcAft>
            </a:pPr>
            <a:r>
              <a:rPr lang="en-US" sz="1000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OLCI Sentinel 3A</a:t>
            </a:r>
          </a:p>
          <a:p>
            <a:pPr>
              <a:spcAft>
                <a:spcPts val="200"/>
              </a:spcAft>
            </a:pPr>
            <a:r>
              <a:rPr lang="en-US" sz="1000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OLCI Sentinel 3B</a:t>
            </a:r>
          </a:p>
          <a:p>
            <a:pPr>
              <a:spcAft>
                <a:spcPts val="200"/>
              </a:spcAft>
            </a:pPr>
            <a:endParaRPr lang="en-US" sz="1000" dirty="0">
              <a:solidFill>
                <a:srgbClr val="7030A0"/>
              </a:solidFill>
              <a:latin typeface="Franklin Gothic Book" panose="020B0503020102020204" pitchFamily="34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200"/>
              </a:spcAft>
            </a:pPr>
            <a:r>
              <a:rPr lang="en-US" sz="1000" dirty="0">
                <a:solidFill>
                  <a:srgbClr val="7030A0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  </a:t>
            </a:r>
          </a:p>
          <a:p>
            <a:pPr>
              <a:spcAft>
                <a:spcPts val="200"/>
              </a:spcAft>
            </a:pPr>
            <a:endParaRPr lang="en-US" sz="1000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369223E-A25C-F817-6C65-BBE81FC3DC1F}"/>
              </a:ext>
            </a:extLst>
          </p:cNvPr>
          <p:cNvSpPr/>
          <p:nvPr/>
        </p:nvSpPr>
        <p:spPr>
          <a:xfrm>
            <a:off x="7642925" y="6008498"/>
            <a:ext cx="1142725" cy="3301502"/>
          </a:xfrm>
          <a:prstGeom prst="rect">
            <a:avLst/>
          </a:prstGeom>
          <a:solidFill>
            <a:srgbClr val="F9FFF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spcAft>
                <a:spcPts val="200"/>
              </a:spcAft>
            </a:pPr>
            <a:endParaRPr lang="en-US" sz="1000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5E0A5F0-E59A-900E-9BE2-8C9BE7F0820C}"/>
              </a:ext>
            </a:extLst>
          </p:cNvPr>
          <p:cNvSpPr/>
          <p:nvPr/>
        </p:nvSpPr>
        <p:spPr>
          <a:xfrm>
            <a:off x="6573978" y="5676268"/>
            <a:ext cx="2008296" cy="28371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25" dirty="0" err="1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SeaDAS</a:t>
            </a:r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Supported Missions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5C864C8-5E8E-058E-BC60-14D0B40DC3FF}"/>
              </a:ext>
            </a:extLst>
          </p:cNvPr>
          <p:cNvSpPr/>
          <p:nvPr/>
        </p:nvSpPr>
        <p:spPr>
          <a:xfrm>
            <a:off x="7642925" y="6007063"/>
            <a:ext cx="1326561" cy="3301502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spcAft>
                <a:spcPts val="200"/>
              </a:spcAft>
            </a:pPr>
            <a:r>
              <a:rPr lang="en-US" sz="1000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OLI Landsat 8</a:t>
            </a:r>
          </a:p>
          <a:p>
            <a:pPr>
              <a:spcAft>
                <a:spcPts val="200"/>
              </a:spcAft>
            </a:pPr>
            <a:r>
              <a:rPr lang="en-US" sz="1000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OLI Landsat 9</a:t>
            </a:r>
          </a:p>
          <a:p>
            <a:pPr>
              <a:spcAft>
                <a:spcPts val="200"/>
              </a:spcAft>
            </a:pPr>
            <a:r>
              <a:rPr lang="en-US" sz="1000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OSMI </a:t>
            </a:r>
          </a:p>
          <a:p>
            <a:pPr>
              <a:spcAft>
                <a:spcPts val="200"/>
              </a:spcAft>
            </a:pPr>
            <a:r>
              <a:rPr lang="en-US" sz="1000" dirty="0" err="1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SeaWiFS</a:t>
            </a:r>
            <a:endParaRPr lang="en-US" sz="1000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200"/>
              </a:spcAft>
            </a:pPr>
            <a:r>
              <a:rPr lang="en-US" sz="1000" dirty="0">
                <a:solidFill>
                  <a:schemeClr val="accent6">
                    <a:lumMod val="75000"/>
                  </a:schemeClr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TM Landsat 5 </a:t>
            </a:r>
            <a:endParaRPr lang="en-US" sz="1000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200"/>
              </a:spcAft>
            </a:pPr>
            <a:r>
              <a:rPr lang="en-US" sz="1000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VIIRS Suomi NPP</a:t>
            </a:r>
          </a:p>
          <a:p>
            <a:pPr>
              <a:spcAft>
                <a:spcPts val="200"/>
              </a:spcAft>
            </a:pPr>
            <a:r>
              <a:rPr lang="en-US" sz="1000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VIIRS NOAA20</a:t>
            </a:r>
          </a:p>
          <a:p>
            <a:pPr>
              <a:spcAft>
                <a:spcPts val="200"/>
              </a:spcAft>
            </a:pPr>
            <a:r>
              <a:rPr lang="en-US" sz="1000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VIIRS NOAA21</a:t>
            </a:r>
          </a:p>
          <a:p>
            <a:pPr>
              <a:spcAft>
                <a:spcPts val="200"/>
              </a:spcAft>
            </a:pPr>
            <a:r>
              <a:rPr lang="en-US" sz="1000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    </a:t>
            </a:r>
          </a:p>
          <a:p>
            <a:pPr>
              <a:spcAft>
                <a:spcPts val="200"/>
              </a:spcAft>
            </a:pPr>
            <a:r>
              <a:rPr lang="en-US" sz="1000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Polarimeters:</a:t>
            </a:r>
          </a:p>
          <a:p>
            <a:pPr>
              <a:spcAft>
                <a:spcPts val="200"/>
              </a:spcAft>
            </a:pPr>
            <a:r>
              <a:rPr lang="en-US" sz="1000" dirty="0">
                <a:solidFill>
                  <a:srgbClr val="7030A0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    HARP2 PACE*</a:t>
            </a:r>
            <a:endParaRPr lang="en-US" sz="1000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200"/>
              </a:spcAft>
            </a:pPr>
            <a:r>
              <a:rPr lang="en-US" sz="1000" dirty="0">
                <a:solidFill>
                  <a:schemeClr val="accent6">
                    <a:lumMod val="75000"/>
                  </a:schemeClr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    MISR</a:t>
            </a:r>
            <a:r>
              <a:rPr lang="en-US" sz="1000" dirty="0">
                <a:solidFill>
                  <a:srgbClr val="7030A0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   </a:t>
            </a:r>
          </a:p>
          <a:p>
            <a:pPr>
              <a:spcAft>
                <a:spcPts val="200"/>
              </a:spcAft>
            </a:pPr>
            <a:r>
              <a:rPr lang="en-US" sz="1000" dirty="0">
                <a:solidFill>
                  <a:srgbClr val="7030A0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    </a:t>
            </a:r>
            <a:r>
              <a:rPr lang="en-US" sz="1000" dirty="0" err="1">
                <a:solidFill>
                  <a:srgbClr val="7030A0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SPEXone</a:t>
            </a:r>
            <a:r>
              <a:rPr lang="en-US" sz="1000" dirty="0">
                <a:solidFill>
                  <a:srgbClr val="7030A0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 PACE*</a:t>
            </a:r>
          </a:p>
          <a:p>
            <a:pPr>
              <a:spcAft>
                <a:spcPts val="200"/>
              </a:spcAft>
            </a:pPr>
            <a:r>
              <a:rPr lang="en-US" sz="1000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Airborne Sensors:</a:t>
            </a:r>
          </a:p>
          <a:p>
            <a:pPr>
              <a:spcAft>
                <a:spcPts val="200"/>
              </a:spcAft>
            </a:pPr>
            <a:r>
              <a:rPr lang="en-US" sz="1000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     </a:t>
            </a:r>
            <a:r>
              <a:rPr lang="en-US" sz="1000" dirty="0">
                <a:solidFill>
                  <a:schemeClr val="accent6">
                    <a:lumMod val="75000"/>
                  </a:schemeClr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AVIRIS </a:t>
            </a:r>
          </a:p>
          <a:p>
            <a:pPr>
              <a:spcAft>
                <a:spcPts val="200"/>
              </a:spcAft>
            </a:pPr>
            <a:r>
              <a:rPr lang="en-US" sz="1000" dirty="0">
                <a:solidFill>
                  <a:schemeClr val="accent6">
                    <a:lumMod val="75000"/>
                  </a:schemeClr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     PRISM</a:t>
            </a:r>
          </a:p>
          <a:p>
            <a:pPr>
              <a:spcAft>
                <a:spcPts val="200"/>
              </a:spcAft>
            </a:pPr>
            <a:endParaRPr lang="en-US" sz="1000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6128967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0DABF76-00D7-A603-015B-11BA3DC108DB}"/>
              </a:ext>
            </a:extLst>
          </p:cNvPr>
          <p:cNvSpPr/>
          <p:nvPr/>
        </p:nvSpPr>
        <p:spPr>
          <a:xfrm>
            <a:off x="2519908" y="546846"/>
            <a:ext cx="4146700" cy="4318323"/>
          </a:xfrm>
          <a:prstGeom prst="rect">
            <a:avLst/>
          </a:prstGeom>
          <a:solidFill>
            <a:srgbClr val="EFEABE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A45E1F5-FB58-B4F6-BCDC-865DBDFD7BD9}"/>
              </a:ext>
            </a:extLst>
          </p:cNvPr>
          <p:cNvSpPr/>
          <p:nvPr/>
        </p:nvSpPr>
        <p:spPr>
          <a:xfrm>
            <a:off x="2669058" y="2433357"/>
            <a:ext cx="3838061" cy="2182088"/>
          </a:xfrm>
          <a:prstGeom prst="rect">
            <a:avLst/>
          </a:prstGeom>
          <a:solidFill>
            <a:srgbClr val="F9FFF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BE0458B-388F-0C8F-8361-84BBC1AF10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SeaDAS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OB.DAAC</a:t>
            </a:r>
            <a:r>
              <a:rPr lang="en-US" dirty="0"/>
              <a:t> User Software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BA71F89-5700-7612-6206-6B929A4DC072}"/>
              </a:ext>
            </a:extLst>
          </p:cNvPr>
          <p:cNvSpPr/>
          <p:nvPr/>
        </p:nvSpPr>
        <p:spPr>
          <a:xfrm>
            <a:off x="2681444" y="838224"/>
            <a:ext cx="3825675" cy="1405246"/>
          </a:xfrm>
          <a:prstGeom prst="rect">
            <a:avLst/>
          </a:prstGeom>
          <a:solidFill>
            <a:srgbClr val="F9FFF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464A03F-79C5-4365-045D-CADF060BFCC3}"/>
              </a:ext>
            </a:extLst>
          </p:cNvPr>
          <p:cNvSpPr txBox="1"/>
          <p:nvPr/>
        </p:nvSpPr>
        <p:spPr>
          <a:xfrm>
            <a:off x="2832880" y="915236"/>
            <a:ext cx="3674239" cy="3400568"/>
          </a:xfrm>
          <a:prstGeom prst="rect">
            <a:avLst/>
          </a:prstGeom>
          <a:noFill/>
        </p:spPr>
        <p:txBody>
          <a:bodyPr wrap="square" lIns="67965" tIns="33983" rIns="67965" bIns="33983" rtlCol="0">
            <a:spAutoFit/>
          </a:bodyPr>
          <a:lstStyle/>
          <a:p>
            <a:r>
              <a:rPr lang="en-US" sz="984" dirty="0"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Earth Data Forum:</a:t>
            </a:r>
          </a:p>
          <a:p>
            <a:r>
              <a:rPr lang="en-US" sz="984" dirty="0"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This is where you go to ask questions</a:t>
            </a:r>
          </a:p>
          <a:p>
            <a:r>
              <a:rPr lang="en-US" sz="984" dirty="0"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r>
              <a:rPr lang="en-US" sz="984" dirty="0">
                <a:hlinkClick r:id="rId2"/>
              </a:rPr>
              <a:t>https://forum.earthdata.nasa.gov/app.php/tag/SeaDAS</a:t>
            </a:r>
            <a:endParaRPr lang="en-US" sz="984" dirty="0"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sz="984" dirty="0"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984" dirty="0"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OB.DAAC Website:</a:t>
            </a:r>
          </a:p>
          <a:p>
            <a:r>
              <a:rPr lang="en-US" sz="984" dirty="0"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This is where you get the Ocean Biology data and </a:t>
            </a:r>
            <a:r>
              <a:rPr lang="en-US" sz="984" dirty="0" err="1"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SeaDAS</a:t>
            </a:r>
            <a:endParaRPr lang="en-US" sz="984" dirty="0"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984" dirty="0"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r>
              <a:rPr lang="en-US" sz="984" dirty="0"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/>
              </a:rPr>
              <a:t>https://www.earthdata.nasa.gov/eosdis/daacs/obdaac</a:t>
            </a:r>
            <a:endParaRPr lang="en-US" sz="984" dirty="0"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sz="984" dirty="0"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sz="984" dirty="0"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sz="984" dirty="0"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984" dirty="0"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Ocean Color Website:</a:t>
            </a:r>
          </a:p>
          <a:p>
            <a:r>
              <a:rPr lang="en-US" sz="984" dirty="0"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A direct link to OBPG web site*</a:t>
            </a:r>
          </a:p>
          <a:p>
            <a:r>
              <a:rPr lang="en-US" sz="984" dirty="0"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r>
              <a:rPr lang="en-US" sz="984" dirty="0"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  <a:hlinkClick r:id="rId4"/>
              </a:rPr>
              <a:t>https://oceancolor.gsfc.nasa.gov</a:t>
            </a:r>
            <a:endParaRPr lang="en-US" sz="984" dirty="0"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sz="984" dirty="0"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984" dirty="0" err="1"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SeaDAS</a:t>
            </a:r>
            <a:r>
              <a:rPr lang="en-US" sz="984" dirty="0"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Website:</a:t>
            </a:r>
          </a:p>
          <a:p>
            <a:r>
              <a:rPr lang="en-US" sz="984" dirty="0"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A direct link to the </a:t>
            </a:r>
            <a:r>
              <a:rPr lang="en-US" sz="984" dirty="0" err="1"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SeaDAS</a:t>
            </a:r>
            <a:r>
              <a:rPr lang="en-US" sz="984" dirty="0"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web site*</a:t>
            </a:r>
          </a:p>
          <a:p>
            <a:r>
              <a:rPr lang="en-US" sz="984" dirty="0"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r>
              <a:rPr lang="en-US" sz="984" dirty="0"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  <a:hlinkClick r:id="rId5"/>
              </a:rPr>
              <a:t>https://seadas.gsfc.nasa.gov</a:t>
            </a:r>
            <a:endParaRPr lang="en-US" sz="984" dirty="0"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sz="984" dirty="0"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984" dirty="0"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YouTube:</a:t>
            </a:r>
          </a:p>
          <a:p>
            <a:r>
              <a:rPr lang="en-US" sz="984" dirty="0"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More </a:t>
            </a:r>
            <a:r>
              <a:rPr lang="en-US" sz="984" dirty="0" err="1"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SeaDAS</a:t>
            </a:r>
            <a:r>
              <a:rPr lang="en-US" sz="984" dirty="0"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tutorials planned</a:t>
            </a:r>
          </a:p>
          <a:p>
            <a:r>
              <a:rPr lang="en-US" sz="984" dirty="0"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r>
              <a:rPr lang="en-US" sz="984" dirty="0"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  <a:hlinkClick r:id="rId6"/>
              </a:rPr>
              <a:t>https://www.youtube.com/@NASAOceanColor</a:t>
            </a:r>
            <a:endParaRPr lang="en-US" sz="984" dirty="0"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sz="984" dirty="0"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FE8DAFC-D34C-03A7-62E4-CBABB926BEB7}"/>
              </a:ext>
            </a:extLst>
          </p:cNvPr>
          <p:cNvSpPr/>
          <p:nvPr/>
        </p:nvSpPr>
        <p:spPr>
          <a:xfrm>
            <a:off x="2519908" y="546846"/>
            <a:ext cx="4146700" cy="31294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25" dirty="0" err="1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SeaDAS</a:t>
            </a:r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Support and Help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849BF97-20F8-5952-82A8-9C0A79894DBB}"/>
              </a:ext>
            </a:extLst>
          </p:cNvPr>
          <p:cNvSpPr txBox="1"/>
          <p:nvPr/>
        </p:nvSpPr>
        <p:spPr>
          <a:xfrm>
            <a:off x="2815918" y="4344558"/>
            <a:ext cx="215956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* Website </a:t>
            </a:r>
            <a:r>
              <a:rPr lang="en-US" sz="900" dirty="0" err="1"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url</a:t>
            </a:r>
            <a:r>
              <a:rPr lang="en-US" sz="900" dirty="0"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subject to change in future</a:t>
            </a:r>
          </a:p>
        </p:txBody>
      </p:sp>
      <p:pic>
        <p:nvPicPr>
          <p:cNvPr id="23" name="Picture 22" descr="A picture containing blue, porcelain&#10;&#10;Description automatically generated">
            <a:extLst>
              <a:ext uri="{FF2B5EF4-FFF2-40B4-BE49-F238E27FC236}">
                <a16:creationId xmlns:a16="http://schemas.microsoft.com/office/drawing/2014/main" id="{CAEF94D8-D5D3-9309-63EA-3F0F74F575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4888" y="393109"/>
            <a:ext cx="984730" cy="984730"/>
          </a:xfrm>
          <a:prstGeom prst="rect">
            <a:avLst/>
          </a:prstGeom>
        </p:spPr>
      </p:pic>
      <p:sp>
        <p:nvSpPr>
          <p:cNvPr id="7" name="Cube 6">
            <a:extLst>
              <a:ext uri="{FF2B5EF4-FFF2-40B4-BE49-F238E27FC236}">
                <a16:creationId xmlns:a16="http://schemas.microsoft.com/office/drawing/2014/main" id="{593D54DB-80FD-6BAF-4F41-BD02D330FA95}"/>
              </a:ext>
            </a:extLst>
          </p:cNvPr>
          <p:cNvSpPr/>
          <p:nvPr/>
        </p:nvSpPr>
        <p:spPr>
          <a:xfrm>
            <a:off x="356837" y="3351577"/>
            <a:ext cx="1556445" cy="1456745"/>
          </a:xfrm>
          <a:prstGeom prst="cube">
            <a:avLst>
              <a:gd name="adj" fmla="val 15786"/>
            </a:avLst>
          </a:prstGeom>
          <a:solidFill>
            <a:srgbClr val="DCFB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6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8E2C702-FA14-EAD9-DB6E-6E6E4AF05B2E}"/>
              </a:ext>
            </a:extLst>
          </p:cNvPr>
          <p:cNvSpPr/>
          <p:nvPr/>
        </p:nvSpPr>
        <p:spPr>
          <a:xfrm>
            <a:off x="534286" y="3807463"/>
            <a:ext cx="937004" cy="898031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996A490-5015-025B-FD96-8EC8B5EF12BA}"/>
              </a:ext>
            </a:extLst>
          </p:cNvPr>
          <p:cNvSpPr txBox="1"/>
          <p:nvPr/>
        </p:nvSpPr>
        <p:spPr>
          <a:xfrm>
            <a:off x="643146" y="3562393"/>
            <a:ext cx="749130" cy="265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25" dirty="0"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OB.DAAC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E4E25C3-9B0B-D689-E907-76D7AE2A9854}"/>
              </a:ext>
            </a:extLst>
          </p:cNvPr>
          <p:cNvSpPr txBox="1"/>
          <p:nvPr/>
        </p:nvSpPr>
        <p:spPr>
          <a:xfrm>
            <a:off x="523481" y="3752512"/>
            <a:ext cx="981061" cy="266227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30" dirty="0">
                <a:solidFill>
                  <a:srgbClr val="FFFFF5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ODPS</a:t>
            </a:r>
          </a:p>
        </p:txBody>
      </p:sp>
      <p:pic>
        <p:nvPicPr>
          <p:cNvPr id="24" name="Content Placeholder 5" descr="nasa-meatball_transpaent.gif">
            <a:extLst>
              <a:ext uri="{FF2B5EF4-FFF2-40B4-BE49-F238E27FC236}">
                <a16:creationId xmlns:a16="http://schemas.microsoft.com/office/drawing/2014/main" id="{DAB393B8-3922-C0E4-B51D-EF33F6464E8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318" b="-1813"/>
          <a:stretch/>
        </p:blipFill>
        <p:spPr>
          <a:xfrm>
            <a:off x="1436506" y="3609717"/>
            <a:ext cx="215519" cy="189577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5" name="Picture 24" descr="A picture containing graphic design, graphics, poster, colorfulness&#10;&#10;Description automatically generated">
            <a:extLst>
              <a:ext uri="{FF2B5EF4-FFF2-40B4-BE49-F238E27FC236}">
                <a16:creationId xmlns:a16="http://schemas.microsoft.com/office/drawing/2014/main" id="{45E2E653-EFA3-01A8-0B07-9C83D4E83A2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5516" y="3978318"/>
            <a:ext cx="673139" cy="67313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26" name="Snip Same Side Corner Rectangle 25">
            <a:extLst>
              <a:ext uri="{FF2B5EF4-FFF2-40B4-BE49-F238E27FC236}">
                <a16:creationId xmlns:a16="http://schemas.microsoft.com/office/drawing/2014/main" id="{3FFA4AB1-AFB8-828C-91A3-B28300113D62}"/>
              </a:ext>
            </a:extLst>
          </p:cNvPr>
          <p:cNvSpPr/>
          <p:nvPr/>
        </p:nvSpPr>
        <p:spPr>
          <a:xfrm>
            <a:off x="7699176" y="3390825"/>
            <a:ext cx="1079669" cy="1384245"/>
          </a:xfrm>
          <a:prstGeom prst="snip2SameRect">
            <a:avLst>
              <a:gd name="adj1" fmla="val 50000"/>
              <a:gd name="adj2" fmla="val 0"/>
            </a:avLst>
          </a:prstGeom>
          <a:solidFill>
            <a:srgbClr val="DCFB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6"/>
          </a:p>
        </p:txBody>
      </p:sp>
      <p:pic>
        <p:nvPicPr>
          <p:cNvPr id="27" name="Picture 26" descr="A picture containing graphic design, graphics, poster, colorfulness&#10;&#10;Description automatically generated">
            <a:extLst>
              <a:ext uri="{FF2B5EF4-FFF2-40B4-BE49-F238E27FC236}">
                <a16:creationId xmlns:a16="http://schemas.microsoft.com/office/drawing/2014/main" id="{2AEB08FA-E29D-21B9-B311-A4D0BE2584F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01132" y="3982353"/>
            <a:ext cx="673139" cy="67313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AEC651B3-5E34-3AB3-C0B2-875E855D762A}"/>
              </a:ext>
            </a:extLst>
          </p:cNvPr>
          <p:cNvSpPr txBox="1"/>
          <p:nvPr/>
        </p:nvSpPr>
        <p:spPr>
          <a:xfrm>
            <a:off x="7883653" y="3673421"/>
            <a:ext cx="674164" cy="265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25" dirty="0"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User</a:t>
            </a:r>
          </a:p>
        </p:txBody>
      </p:sp>
    </p:spTree>
    <p:extLst>
      <p:ext uri="{BB962C8B-B14F-4D97-AF65-F5344CB8AC3E}">
        <p14:creationId xmlns:p14="http://schemas.microsoft.com/office/powerpoint/2010/main" val="2268784827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1">
            <a:normAutofit/>
          </a:bodyPr>
          <a:lstStyle/>
          <a:p>
            <a:endParaRPr lang="en-US" dirty="0"/>
          </a:p>
          <a:p>
            <a:pPr marL="0" indent="0">
              <a:buNone/>
            </a:pPr>
            <a:r>
              <a:rPr lang="en-US" dirty="0" err="1"/>
              <a:t>Aynur</a:t>
            </a:r>
            <a:r>
              <a:rPr lang="en-US" dirty="0"/>
              <a:t> </a:t>
            </a:r>
            <a:r>
              <a:rPr lang="en-US" dirty="0" err="1"/>
              <a:t>Abdurazik</a:t>
            </a:r>
            <a:r>
              <a:rPr lang="en-US" dirty="0"/>
              <a:t> – </a:t>
            </a:r>
            <a:r>
              <a:rPr lang="en-US" dirty="0" err="1"/>
              <a:t>SeaDAS</a:t>
            </a:r>
            <a:r>
              <a:rPr lang="en-US" dirty="0"/>
              <a:t> lead developer</a:t>
            </a:r>
          </a:p>
          <a:p>
            <a:pPr marL="0" indent="0">
              <a:buNone/>
            </a:pPr>
            <a:r>
              <a:rPr lang="en-US" dirty="0"/>
              <a:t>Donald Shea  - </a:t>
            </a:r>
            <a:r>
              <a:rPr lang="en-US" dirty="0" err="1"/>
              <a:t>SeaDAS</a:t>
            </a:r>
            <a:r>
              <a:rPr lang="en-US" dirty="0"/>
              <a:t> processors lead developer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Daniel Knowles – </a:t>
            </a:r>
            <a:r>
              <a:rPr lang="en-US" dirty="0" err="1"/>
              <a:t>SeaDAS</a:t>
            </a:r>
            <a:r>
              <a:rPr lang="en-US" dirty="0"/>
              <a:t> developer, </a:t>
            </a:r>
            <a:r>
              <a:rPr lang="en-US" dirty="0" err="1"/>
              <a:t>SeaDAS</a:t>
            </a:r>
            <a:r>
              <a:rPr lang="en-US" dirty="0"/>
              <a:t> instruction</a:t>
            </a:r>
          </a:p>
          <a:p>
            <a:pPr marL="0" indent="0">
              <a:buNone/>
            </a:pPr>
            <a:r>
              <a:rPr lang="en-US" dirty="0"/>
              <a:t>Bing Yang – </a:t>
            </a:r>
            <a:r>
              <a:rPr lang="en-US" dirty="0" err="1"/>
              <a:t>SeaDAS</a:t>
            </a:r>
            <a:r>
              <a:rPr lang="en-US" dirty="0"/>
              <a:t> developer, </a:t>
            </a:r>
            <a:r>
              <a:rPr lang="en-US" dirty="0" err="1"/>
              <a:t>SeaDAS</a:t>
            </a:r>
            <a:r>
              <a:rPr lang="en-US" dirty="0"/>
              <a:t> processors developer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Sean Bailey - DAAC Manager</a:t>
            </a:r>
          </a:p>
          <a:p>
            <a:pPr marL="0" indent="0">
              <a:buNone/>
            </a:pPr>
            <a:r>
              <a:rPr lang="en-US" dirty="0"/>
              <a:t>Alicia Scott - Deputy DAAC Manager</a:t>
            </a:r>
          </a:p>
          <a:p>
            <a:pPr marL="0" indent="0">
              <a:buNone/>
            </a:pPr>
            <a:r>
              <a:rPr lang="en-US" dirty="0" err="1"/>
              <a:t>Guoqing</a:t>
            </a:r>
            <a:r>
              <a:rPr lang="en-US" dirty="0"/>
              <a:t> Wang – DAAC Scientist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OBPG (NASA's Ocean Biology Processing Group) – many scientists and algorithm developers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OB.DAAC </a:t>
            </a:r>
            <a:r>
              <a:rPr lang="en-US" dirty="0" err="1"/>
              <a:t>SeaDAS</a:t>
            </a:r>
            <a:r>
              <a:rPr lang="en-US" dirty="0"/>
              <a:t> Team</a:t>
            </a:r>
          </a:p>
        </p:txBody>
      </p:sp>
    </p:spTree>
    <p:extLst>
      <p:ext uri="{BB962C8B-B14F-4D97-AF65-F5344CB8AC3E}">
        <p14:creationId xmlns:p14="http://schemas.microsoft.com/office/powerpoint/2010/main" val="14764904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SeaDAS</a:t>
            </a:r>
            <a:r>
              <a:rPr lang="en-US" dirty="0"/>
              <a:t> User Software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General Image Analysis Tools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0DF5267-A4F7-1093-AFA9-7844DF11B44B}"/>
              </a:ext>
            </a:extLst>
          </p:cNvPr>
          <p:cNvSpPr/>
          <p:nvPr/>
        </p:nvSpPr>
        <p:spPr>
          <a:xfrm>
            <a:off x="1518648" y="632363"/>
            <a:ext cx="4809559" cy="3747315"/>
          </a:xfrm>
          <a:prstGeom prst="rect">
            <a:avLst/>
          </a:prstGeom>
          <a:solidFill>
            <a:srgbClr val="EFEABE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F9DB8A5-FCF1-07FC-9115-3ADB134CFCE3}"/>
              </a:ext>
            </a:extLst>
          </p:cNvPr>
          <p:cNvSpPr/>
          <p:nvPr/>
        </p:nvSpPr>
        <p:spPr>
          <a:xfrm>
            <a:off x="1636557" y="883555"/>
            <a:ext cx="4601195" cy="3371314"/>
          </a:xfrm>
          <a:prstGeom prst="rect">
            <a:avLst/>
          </a:prstGeom>
          <a:solidFill>
            <a:srgbClr val="F9FFF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7" name="Picture 16" descr="A picture containing screenshot, colorfulness&#10;&#10;Description automatically generated">
            <a:extLst>
              <a:ext uri="{FF2B5EF4-FFF2-40B4-BE49-F238E27FC236}">
                <a16:creationId xmlns:a16="http://schemas.microsoft.com/office/drawing/2014/main" id="{DBFB554D-06A2-DE6C-4A1A-D0D0EB84AF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5513" y="3513620"/>
            <a:ext cx="3411786" cy="668698"/>
          </a:xfrm>
          <a:prstGeom prst="rect">
            <a:avLst/>
          </a:prstGeom>
        </p:spPr>
      </p:pic>
      <p:pic>
        <p:nvPicPr>
          <p:cNvPr id="18" name="Picture 17" descr="A map of the world&#10;&#10;Description automatically generated with medium confidence">
            <a:extLst>
              <a:ext uri="{FF2B5EF4-FFF2-40B4-BE49-F238E27FC236}">
                <a16:creationId xmlns:a16="http://schemas.microsoft.com/office/drawing/2014/main" id="{AAF618FA-0C8A-E85F-1D8E-218FD3A57B8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215"/>
          <a:stretch/>
        </p:blipFill>
        <p:spPr>
          <a:xfrm>
            <a:off x="1653198" y="942271"/>
            <a:ext cx="4627551" cy="2668373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824391A5-989F-72BB-D4EE-DD2F7ACAB9DD}"/>
              </a:ext>
            </a:extLst>
          </p:cNvPr>
          <p:cNvSpPr/>
          <p:nvPr/>
        </p:nvSpPr>
        <p:spPr>
          <a:xfrm>
            <a:off x="1518648" y="637592"/>
            <a:ext cx="4809559" cy="25201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Level-3 Mapped File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A7AF01D-3F7D-4ADF-0522-3AF72B2FFA79}"/>
              </a:ext>
            </a:extLst>
          </p:cNvPr>
          <p:cNvCxnSpPr>
            <a:cxnSpLocks/>
          </p:cNvCxnSpPr>
          <p:nvPr/>
        </p:nvCxnSpPr>
        <p:spPr>
          <a:xfrm flipV="1">
            <a:off x="7824307" y="3973351"/>
            <a:ext cx="1090333" cy="943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Snip Same Side Corner Rectangle 26">
            <a:extLst>
              <a:ext uri="{FF2B5EF4-FFF2-40B4-BE49-F238E27FC236}">
                <a16:creationId xmlns:a16="http://schemas.microsoft.com/office/drawing/2014/main" id="{B7FA122B-1320-94F9-1274-9A14CBE46447}"/>
              </a:ext>
            </a:extLst>
          </p:cNvPr>
          <p:cNvSpPr/>
          <p:nvPr/>
        </p:nvSpPr>
        <p:spPr>
          <a:xfrm>
            <a:off x="7699176" y="3390825"/>
            <a:ext cx="1079669" cy="1384245"/>
          </a:xfrm>
          <a:prstGeom prst="snip2SameRect">
            <a:avLst>
              <a:gd name="adj1" fmla="val 50000"/>
              <a:gd name="adj2" fmla="val 0"/>
            </a:avLst>
          </a:prstGeom>
          <a:solidFill>
            <a:srgbClr val="DCFB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6"/>
          </a:p>
        </p:txBody>
      </p:sp>
      <p:pic>
        <p:nvPicPr>
          <p:cNvPr id="28" name="Picture 27" descr="A picture containing graphic design, graphics, poster, colorfulness&#10;&#10;Description automatically generated">
            <a:extLst>
              <a:ext uri="{FF2B5EF4-FFF2-40B4-BE49-F238E27FC236}">
                <a16:creationId xmlns:a16="http://schemas.microsoft.com/office/drawing/2014/main" id="{15DE57C0-CCB7-5488-3747-1140C8ACF9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1132" y="3982353"/>
            <a:ext cx="673139" cy="67313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7E4B2ACF-6D0D-68B7-72E2-3F8C0F746E7A}"/>
              </a:ext>
            </a:extLst>
          </p:cNvPr>
          <p:cNvSpPr txBox="1"/>
          <p:nvPr/>
        </p:nvSpPr>
        <p:spPr>
          <a:xfrm>
            <a:off x="7883653" y="3673421"/>
            <a:ext cx="674164" cy="265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25" dirty="0"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User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564AE5D6-9E88-A173-8D77-41B88BD7DBD1}"/>
              </a:ext>
            </a:extLst>
          </p:cNvPr>
          <p:cNvCxnSpPr>
            <a:cxnSpLocks/>
          </p:cNvCxnSpPr>
          <p:nvPr/>
        </p:nvCxnSpPr>
        <p:spPr>
          <a:xfrm flipH="1">
            <a:off x="8695684" y="1713974"/>
            <a:ext cx="215474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B73188EC-0A9F-33C5-1891-10F8DA0902A9}"/>
              </a:ext>
            </a:extLst>
          </p:cNvPr>
          <p:cNvCxnSpPr>
            <a:cxnSpLocks/>
          </p:cNvCxnSpPr>
          <p:nvPr/>
        </p:nvCxnSpPr>
        <p:spPr>
          <a:xfrm flipV="1">
            <a:off x="8911158" y="1704830"/>
            <a:ext cx="0" cy="226792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Rectangle 34">
            <a:extLst>
              <a:ext uri="{FF2B5EF4-FFF2-40B4-BE49-F238E27FC236}">
                <a16:creationId xmlns:a16="http://schemas.microsoft.com/office/drawing/2014/main" id="{B6EEE71C-60B0-EBB8-5BA4-ECFACBA76BF0}"/>
              </a:ext>
            </a:extLst>
          </p:cNvPr>
          <p:cNvSpPr/>
          <p:nvPr/>
        </p:nvSpPr>
        <p:spPr>
          <a:xfrm>
            <a:off x="7452342" y="627085"/>
            <a:ext cx="1225164" cy="2011429"/>
          </a:xfrm>
          <a:prstGeom prst="rect">
            <a:avLst/>
          </a:prstGeom>
          <a:solidFill>
            <a:srgbClr val="FFFBE9"/>
          </a:solidFill>
          <a:ln w="952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7D7D81D5-DEDF-4163-4D75-965EE4F00102}"/>
              </a:ext>
            </a:extLst>
          </p:cNvPr>
          <p:cNvCxnSpPr>
            <a:cxnSpLocks/>
          </p:cNvCxnSpPr>
          <p:nvPr/>
        </p:nvCxnSpPr>
        <p:spPr>
          <a:xfrm>
            <a:off x="7551502" y="1274464"/>
            <a:ext cx="1043361" cy="0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Rectangle 36">
            <a:extLst>
              <a:ext uri="{FF2B5EF4-FFF2-40B4-BE49-F238E27FC236}">
                <a16:creationId xmlns:a16="http://schemas.microsoft.com/office/drawing/2014/main" id="{A9C0BEFE-D1D0-A0CA-B4A0-8392E1ECE306}"/>
              </a:ext>
            </a:extLst>
          </p:cNvPr>
          <p:cNvSpPr/>
          <p:nvPr/>
        </p:nvSpPr>
        <p:spPr>
          <a:xfrm>
            <a:off x="7471892" y="632913"/>
            <a:ext cx="1199726" cy="2011430"/>
          </a:xfrm>
          <a:prstGeom prst="rect">
            <a:avLst/>
          </a:prstGeom>
          <a:noFill/>
          <a:ln w="508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125" dirty="0" err="1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SeaDAS</a:t>
            </a:r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algn="ctr"/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General Image</a:t>
            </a:r>
          </a:p>
          <a:p>
            <a:pPr algn="ctr"/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Analysis Tools</a:t>
            </a:r>
          </a:p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en-US" sz="1125" dirty="0">
                <a:solidFill>
                  <a:schemeClr val="tx1"/>
                </a:solidFill>
                <a:highlight>
                  <a:srgbClr val="B0FFF8"/>
                </a:highlight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Imagery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Masking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Mapping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Aggregation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Algorithms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Analysis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Statistics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71450" indent="-171450">
              <a:buFont typeface="Courier New" panose="02070309020205020404" pitchFamily="49" charset="0"/>
              <a:buChar char="o"/>
            </a:pPr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12859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SeaDAS</a:t>
            </a:r>
            <a:r>
              <a:rPr lang="en-US" dirty="0"/>
              <a:t> User Software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General Image Analysis Tools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2C2243D-2412-F2F9-6AB1-C3F85BE32A67}"/>
              </a:ext>
            </a:extLst>
          </p:cNvPr>
          <p:cNvSpPr/>
          <p:nvPr/>
        </p:nvSpPr>
        <p:spPr>
          <a:xfrm>
            <a:off x="2474259" y="610848"/>
            <a:ext cx="3808207" cy="4233835"/>
          </a:xfrm>
          <a:prstGeom prst="rect">
            <a:avLst/>
          </a:prstGeom>
          <a:solidFill>
            <a:srgbClr val="EFEABE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EBA68AD-49CA-68E3-AB22-BD8D761FD040}"/>
              </a:ext>
            </a:extLst>
          </p:cNvPr>
          <p:cNvSpPr/>
          <p:nvPr/>
        </p:nvSpPr>
        <p:spPr>
          <a:xfrm>
            <a:off x="2646381" y="871183"/>
            <a:ext cx="3470042" cy="3846173"/>
          </a:xfrm>
          <a:prstGeom prst="rect">
            <a:avLst/>
          </a:prstGeom>
          <a:solidFill>
            <a:schemeClr val="bg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17E2C9B-3EFD-3743-E648-CB579E347F24}"/>
              </a:ext>
            </a:extLst>
          </p:cNvPr>
          <p:cNvSpPr/>
          <p:nvPr/>
        </p:nvSpPr>
        <p:spPr>
          <a:xfrm>
            <a:off x="2474258" y="616077"/>
            <a:ext cx="3808207" cy="25510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Color Bar Custom Labels</a:t>
            </a:r>
          </a:p>
        </p:txBody>
      </p:sp>
      <p:pic>
        <p:nvPicPr>
          <p:cNvPr id="2" name="Picture 1" descr="image7.png">
            <a:extLst>
              <a:ext uri="{FF2B5EF4-FFF2-40B4-BE49-F238E27FC236}">
                <a16:creationId xmlns:a16="http://schemas.microsoft.com/office/drawing/2014/main" id="{A5B7C9A1-8207-3594-FC09-26D642C6957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4296"/>
          <a:stretch/>
        </p:blipFill>
        <p:spPr>
          <a:xfrm>
            <a:off x="2793474" y="975611"/>
            <a:ext cx="3100026" cy="3149248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2B53DEA-04C4-A811-D8E6-5ADD1A3953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37" r="2747"/>
          <a:stretch/>
        </p:blipFill>
        <p:spPr>
          <a:xfrm>
            <a:off x="2954141" y="4081808"/>
            <a:ext cx="2752792" cy="60677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4737D127-6C0A-6441-1B2F-DD7D9F85ECDA}"/>
              </a:ext>
            </a:extLst>
          </p:cNvPr>
          <p:cNvSpPr txBox="1"/>
          <p:nvPr/>
        </p:nvSpPr>
        <p:spPr>
          <a:xfrm>
            <a:off x="398629" y="4636260"/>
            <a:ext cx="2061185" cy="416845"/>
          </a:xfrm>
          <a:prstGeom prst="rect">
            <a:avLst/>
          </a:prstGeom>
          <a:noFill/>
        </p:spPr>
        <p:txBody>
          <a:bodyPr wrap="square" numCol="1" spcCol="914400" rtlCol="0">
            <a:spAutoFit/>
          </a:bodyPr>
          <a:lstStyle/>
          <a:p>
            <a:r>
              <a:rPr lang="en-US" sz="703" i="1" dirty="0">
                <a:solidFill>
                  <a:schemeClr val="tx1">
                    <a:lumMod val="50000"/>
                    <a:lumOff val="50000"/>
                  </a:schemeClr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Lake Okeechobee  June 22, 2011 </a:t>
            </a:r>
          </a:p>
          <a:p>
            <a:r>
              <a:rPr lang="en-US" sz="703" i="1" dirty="0">
                <a:solidFill>
                  <a:schemeClr val="tx1">
                    <a:lumMod val="50000"/>
                    <a:lumOff val="50000"/>
                  </a:schemeClr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Source data: MERIS M2011173153504</a:t>
            </a:r>
          </a:p>
          <a:p>
            <a:endParaRPr lang="en-US" sz="703" dirty="0">
              <a:solidFill>
                <a:schemeClr val="tx1">
                  <a:lumMod val="50000"/>
                  <a:lumOff val="50000"/>
                </a:schemeClr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Eurostile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9B484B4-D80D-F83B-4C5E-9EB7EEC2ED8E}"/>
              </a:ext>
            </a:extLst>
          </p:cNvPr>
          <p:cNvCxnSpPr>
            <a:cxnSpLocks/>
          </p:cNvCxnSpPr>
          <p:nvPr/>
        </p:nvCxnSpPr>
        <p:spPr>
          <a:xfrm flipV="1">
            <a:off x="7824307" y="3973351"/>
            <a:ext cx="1090333" cy="943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Snip Same Side Corner Rectangle 14">
            <a:extLst>
              <a:ext uri="{FF2B5EF4-FFF2-40B4-BE49-F238E27FC236}">
                <a16:creationId xmlns:a16="http://schemas.microsoft.com/office/drawing/2014/main" id="{88A5C269-8670-A390-AEAA-AE24BC3209BC}"/>
              </a:ext>
            </a:extLst>
          </p:cNvPr>
          <p:cNvSpPr/>
          <p:nvPr/>
        </p:nvSpPr>
        <p:spPr>
          <a:xfrm>
            <a:off x="7699176" y="3390825"/>
            <a:ext cx="1079669" cy="1384245"/>
          </a:xfrm>
          <a:prstGeom prst="snip2SameRect">
            <a:avLst>
              <a:gd name="adj1" fmla="val 50000"/>
              <a:gd name="adj2" fmla="val 0"/>
            </a:avLst>
          </a:prstGeom>
          <a:solidFill>
            <a:srgbClr val="DCFB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6"/>
          </a:p>
        </p:txBody>
      </p:sp>
      <p:pic>
        <p:nvPicPr>
          <p:cNvPr id="16" name="Picture 15" descr="A picture containing graphic design, graphics, poster, colorfulness&#10;&#10;Description automatically generated">
            <a:extLst>
              <a:ext uri="{FF2B5EF4-FFF2-40B4-BE49-F238E27FC236}">
                <a16:creationId xmlns:a16="http://schemas.microsoft.com/office/drawing/2014/main" id="{553B2CDF-A9B6-DBA2-20B9-2F210BA42A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1132" y="3982353"/>
            <a:ext cx="673139" cy="67313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3F94E75-4CE5-22A4-DCD9-ED6B690F5067}"/>
              </a:ext>
            </a:extLst>
          </p:cNvPr>
          <p:cNvSpPr txBox="1"/>
          <p:nvPr/>
        </p:nvSpPr>
        <p:spPr>
          <a:xfrm>
            <a:off x="7883653" y="3673421"/>
            <a:ext cx="674164" cy="265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25" dirty="0"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User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F8AC8CD2-1F0E-613B-7B10-6F01AA262515}"/>
              </a:ext>
            </a:extLst>
          </p:cNvPr>
          <p:cNvCxnSpPr>
            <a:cxnSpLocks/>
          </p:cNvCxnSpPr>
          <p:nvPr/>
        </p:nvCxnSpPr>
        <p:spPr>
          <a:xfrm flipH="1">
            <a:off x="8695684" y="1713974"/>
            <a:ext cx="215474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6F3C019-88DF-6422-3F66-95AF30722F3B}"/>
              </a:ext>
            </a:extLst>
          </p:cNvPr>
          <p:cNvCxnSpPr>
            <a:cxnSpLocks/>
          </p:cNvCxnSpPr>
          <p:nvPr/>
        </p:nvCxnSpPr>
        <p:spPr>
          <a:xfrm flipV="1">
            <a:off x="8911158" y="1704830"/>
            <a:ext cx="0" cy="226792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39B4EE66-4143-B1A4-2C7C-F6609EFC6064}"/>
              </a:ext>
            </a:extLst>
          </p:cNvPr>
          <p:cNvSpPr/>
          <p:nvPr/>
        </p:nvSpPr>
        <p:spPr>
          <a:xfrm>
            <a:off x="7452342" y="627085"/>
            <a:ext cx="1225164" cy="2011429"/>
          </a:xfrm>
          <a:prstGeom prst="rect">
            <a:avLst/>
          </a:prstGeom>
          <a:solidFill>
            <a:srgbClr val="FFFBE9"/>
          </a:solidFill>
          <a:ln w="952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4FA2A1AD-30F7-081D-A61B-50BD14804AD2}"/>
              </a:ext>
            </a:extLst>
          </p:cNvPr>
          <p:cNvCxnSpPr>
            <a:cxnSpLocks/>
          </p:cNvCxnSpPr>
          <p:nvPr/>
        </p:nvCxnSpPr>
        <p:spPr>
          <a:xfrm>
            <a:off x="7551502" y="1274464"/>
            <a:ext cx="1043361" cy="0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CB2AA995-4907-8E85-B796-BDB1C97A944E}"/>
              </a:ext>
            </a:extLst>
          </p:cNvPr>
          <p:cNvSpPr/>
          <p:nvPr/>
        </p:nvSpPr>
        <p:spPr>
          <a:xfrm>
            <a:off x="7471892" y="632913"/>
            <a:ext cx="1199726" cy="2011430"/>
          </a:xfrm>
          <a:prstGeom prst="rect">
            <a:avLst/>
          </a:prstGeom>
          <a:noFill/>
          <a:ln w="508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125" dirty="0" err="1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SeaDAS</a:t>
            </a:r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algn="ctr"/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General Image</a:t>
            </a:r>
          </a:p>
          <a:p>
            <a:pPr algn="ctr"/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Analysis Tools</a:t>
            </a:r>
          </a:p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en-US" sz="1125" dirty="0">
                <a:solidFill>
                  <a:schemeClr val="tx1"/>
                </a:solidFill>
                <a:highlight>
                  <a:srgbClr val="B0FFF8"/>
                </a:highlight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Imagery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Masking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Mapping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Aggregation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Algorithms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Analysis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Statistics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71450" indent="-171450">
              <a:buFont typeface="Courier New" panose="02070309020205020404" pitchFamily="49" charset="0"/>
              <a:buChar char="o"/>
            </a:pPr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0532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SeaDAS</a:t>
            </a:r>
            <a:r>
              <a:rPr lang="en-US" dirty="0"/>
              <a:t> User Software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General Image Analysis Tools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0DF5267-A4F7-1093-AFA9-7844DF11B44B}"/>
              </a:ext>
            </a:extLst>
          </p:cNvPr>
          <p:cNvSpPr/>
          <p:nvPr/>
        </p:nvSpPr>
        <p:spPr>
          <a:xfrm>
            <a:off x="256032" y="632363"/>
            <a:ext cx="6714633" cy="4106509"/>
          </a:xfrm>
          <a:prstGeom prst="rect">
            <a:avLst/>
          </a:prstGeom>
          <a:solidFill>
            <a:srgbClr val="EFEABE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F9DB8A5-FCF1-07FC-9115-3ADB134CFCE3}"/>
              </a:ext>
            </a:extLst>
          </p:cNvPr>
          <p:cNvSpPr/>
          <p:nvPr/>
        </p:nvSpPr>
        <p:spPr>
          <a:xfrm>
            <a:off x="384049" y="883555"/>
            <a:ext cx="6458176" cy="3717294"/>
          </a:xfrm>
          <a:prstGeom prst="rect">
            <a:avLst/>
          </a:prstGeom>
          <a:solidFill>
            <a:srgbClr val="F9FFF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24391A5-989F-72BB-D4EE-DD2F7ACAB9DD}"/>
              </a:ext>
            </a:extLst>
          </p:cNvPr>
          <p:cNvSpPr/>
          <p:nvPr/>
        </p:nvSpPr>
        <p:spPr>
          <a:xfrm>
            <a:off x="255609" y="637592"/>
            <a:ext cx="6714633" cy="25201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Color Palette Range Settings</a:t>
            </a:r>
          </a:p>
        </p:txBody>
      </p:sp>
      <p:pic>
        <p:nvPicPr>
          <p:cNvPr id="2" name="Picture 1" descr="A2010283180500_L2_LAC_OC_chlor_a_uni_gray_darkgray.png">
            <a:extLst>
              <a:ext uri="{FF2B5EF4-FFF2-40B4-BE49-F238E27FC236}">
                <a16:creationId xmlns:a16="http://schemas.microsoft.com/office/drawing/2014/main" id="{C10B2AF0-C308-4039-7017-060D0C1B82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632" y="974841"/>
            <a:ext cx="2065450" cy="3214688"/>
          </a:xfrm>
          <a:prstGeom prst="rect">
            <a:avLst/>
          </a:prstGeom>
        </p:spPr>
      </p:pic>
      <p:pic>
        <p:nvPicPr>
          <p:cNvPr id="4" name="Picture 3" descr="A2010283180500_L2_LAC_OC_chlor_a_high.png">
            <a:extLst>
              <a:ext uri="{FF2B5EF4-FFF2-40B4-BE49-F238E27FC236}">
                <a16:creationId xmlns:a16="http://schemas.microsoft.com/office/drawing/2014/main" id="{7D4C7E99-6466-7A52-D7E7-F8FD9E744E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7336" y="972323"/>
            <a:ext cx="2029540" cy="3214688"/>
          </a:xfrm>
          <a:prstGeom prst="rect">
            <a:avLst/>
          </a:prstGeom>
        </p:spPr>
      </p:pic>
      <p:pic>
        <p:nvPicPr>
          <p:cNvPr id="5" name="Picture 4" descr="A2010283180500_L2_LAC_OC_chlor_a_low.png">
            <a:extLst>
              <a:ext uri="{FF2B5EF4-FFF2-40B4-BE49-F238E27FC236}">
                <a16:creationId xmlns:a16="http://schemas.microsoft.com/office/drawing/2014/main" id="{C918BDA9-274D-A06D-9BCA-0DB7EC13B4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138" y="972323"/>
            <a:ext cx="2029540" cy="321468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00B65CF-671A-C951-9832-725834F463EB}"/>
              </a:ext>
            </a:extLst>
          </p:cNvPr>
          <p:cNvSpPr txBox="1"/>
          <p:nvPr/>
        </p:nvSpPr>
        <p:spPr>
          <a:xfrm>
            <a:off x="5190835" y="4273654"/>
            <a:ext cx="1037463" cy="2437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84" dirty="0"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High (eutrophic)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57E93B4-0054-0422-4CDD-7CB727CD8A96}"/>
              </a:ext>
            </a:extLst>
          </p:cNvPr>
          <p:cNvSpPr txBox="1"/>
          <p:nvPr/>
        </p:nvSpPr>
        <p:spPr>
          <a:xfrm>
            <a:off x="1159027" y="4273653"/>
            <a:ext cx="582211" cy="2437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84" dirty="0"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Default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458053A-E390-41EA-142C-66B5DBA8818A}"/>
              </a:ext>
            </a:extLst>
          </p:cNvPr>
          <p:cNvSpPr txBox="1"/>
          <p:nvPr/>
        </p:nvSpPr>
        <p:spPr>
          <a:xfrm>
            <a:off x="2959714" y="4274343"/>
            <a:ext cx="1124026" cy="2437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84" dirty="0"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Low (oligotrophic)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0E24A93-D6B9-2B75-7347-3950482EA54D}"/>
              </a:ext>
            </a:extLst>
          </p:cNvPr>
          <p:cNvCxnSpPr>
            <a:cxnSpLocks/>
          </p:cNvCxnSpPr>
          <p:nvPr/>
        </p:nvCxnSpPr>
        <p:spPr>
          <a:xfrm flipV="1">
            <a:off x="7824307" y="3973351"/>
            <a:ext cx="1090333" cy="943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Snip Same Side Corner Rectangle 21">
            <a:extLst>
              <a:ext uri="{FF2B5EF4-FFF2-40B4-BE49-F238E27FC236}">
                <a16:creationId xmlns:a16="http://schemas.microsoft.com/office/drawing/2014/main" id="{62440DFE-DE07-05EA-C128-30370462E11F}"/>
              </a:ext>
            </a:extLst>
          </p:cNvPr>
          <p:cNvSpPr/>
          <p:nvPr/>
        </p:nvSpPr>
        <p:spPr>
          <a:xfrm>
            <a:off x="7699176" y="3390825"/>
            <a:ext cx="1079669" cy="1384245"/>
          </a:xfrm>
          <a:prstGeom prst="snip2SameRect">
            <a:avLst>
              <a:gd name="adj1" fmla="val 50000"/>
              <a:gd name="adj2" fmla="val 0"/>
            </a:avLst>
          </a:prstGeom>
          <a:solidFill>
            <a:srgbClr val="DCFB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6"/>
          </a:p>
        </p:txBody>
      </p:sp>
      <p:pic>
        <p:nvPicPr>
          <p:cNvPr id="23" name="Picture 22" descr="A picture containing graphic design, graphics, poster, colorfulness&#10;&#10;Description automatically generated">
            <a:extLst>
              <a:ext uri="{FF2B5EF4-FFF2-40B4-BE49-F238E27FC236}">
                <a16:creationId xmlns:a16="http://schemas.microsoft.com/office/drawing/2014/main" id="{7852CD77-CD53-5877-C810-E4F05CA8CD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01132" y="3982353"/>
            <a:ext cx="673139" cy="67313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837E20B5-7351-D73D-BA01-3D000AD08042}"/>
              </a:ext>
            </a:extLst>
          </p:cNvPr>
          <p:cNvSpPr txBox="1"/>
          <p:nvPr/>
        </p:nvSpPr>
        <p:spPr>
          <a:xfrm>
            <a:off x="7883653" y="3673421"/>
            <a:ext cx="674164" cy="265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25" dirty="0"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User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0D2A98AE-AB67-076B-E80F-9394A881AC60}"/>
              </a:ext>
            </a:extLst>
          </p:cNvPr>
          <p:cNvCxnSpPr>
            <a:cxnSpLocks/>
          </p:cNvCxnSpPr>
          <p:nvPr/>
        </p:nvCxnSpPr>
        <p:spPr>
          <a:xfrm flipH="1">
            <a:off x="8695684" y="1713974"/>
            <a:ext cx="215474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E27E763-0869-2FF6-DAA4-7461A6E38543}"/>
              </a:ext>
            </a:extLst>
          </p:cNvPr>
          <p:cNvCxnSpPr>
            <a:cxnSpLocks/>
          </p:cNvCxnSpPr>
          <p:nvPr/>
        </p:nvCxnSpPr>
        <p:spPr>
          <a:xfrm flipV="1">
            <a:off x="8911158" y="1704830"/>
            <a:ext cx="0" cy="226792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D87F070D-6C4A-C609-D66D-FD474A118955}"/>
              </a:ext>
            </a:extLst>
          </p:cNvPr>
          <p:cNvSpPr/>
          <p:nvPr/>
        </p:nvSpPr>
        <p:spPr>
          <a:xfrm>
            <a:off x="7452342" y="627085"/>
            <a:ext cx="1225164" cy="2011429"/>
          </a:xfrm>
          <a:prstGeom prst="rect">
            <a:avLst/>
          </a:prstGeom>
          <a:solidFill>
            <a:srgbClr val="FFFBE9"/>
          </a:solidFill>
          <a:ln w="952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50C32B8D-47A7-9EC6-19A2-03C65F37EB42}"/>
              </a:ext>
            </a:extLst>
          </p:cNvPr>
          <p:cNvCxnSpPr>
            <a:cxnSpLocks/>
          </p:cNvCxnSpPr>
          <p:nvPr/>
        </p:nvCxnSpPr>
        <p:spPr>
          <a:xfrm>
            <a:off x="7551502" y="1274464"/>
            <a:ext cx="1043361" cy="0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Rectangle 31">
            <a:extLst>
              <a:ext uri="{FF2B5EF4-FFF2-40B4-BE49-F238E27FC236}">
                <a16:creationId xmlns:a16="http://schemas.microsoft.com/office/drawing/2014/main" id="{077CC307-B906-5CCB-02F8-2DB4C8CCF4A0}"/>
              </a:ext>
            </a:extLst>
          </p:cNvPr>
          <p:cNvSpPr/>
          <p:nvPr/>
        </p:nvSpPr>
        <p:spPr>
          <a:xfrm>
            <a:off x="7471892" y="632913"/>
            <a:ext cx="1199726" cy="2011430"/>
          </a:xfrm>
          <a:prstGeom prst="rect">
            <a:avLst/>
          </a:prstGeom>
          <a:noFill/>
          <a:ln w="508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125" dirty="0" err="1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SeaDAS</a:t>
            </a:r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algn="ctr"/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General Image</a:t>
            </a:r>
          </a:p>
          <a:p>
            <a:pPr algn="ctr"/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Analysis Tools</a:t>
            </a:r>
          </a:p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en-US" sz="1125" dirty="0">
                <a:solidFill>
                  <a:schemeClr val="tx1"/>
                </a:solidFill>
                <a:highlight>
                  <a:srgbClr val="B0FFF8"/>
                </a:highlight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Imagery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Masking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Mapping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Aggregation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Algorithms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Analysis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Statistics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71450" indent="-171450">
              <a:buFont typeface="Courier New" panose="02070309020205020404" pitchFamily="49" charset="0"/>
              <a:buChar char="o"/>
            </a:pPr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70647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SeaDAS</a:t>
            </a:r>
            <a:r>
              <a:rPr lang="en-US" dirty="0"/>
              <a:t> User Software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General Image Analysis Tools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2C2243D-2412-F2F9-6AB1-C3F85BE32A67}"/>
              </a:ext>
            </a:extLst>
          </p:cNvPr>
          <p:cNvSpPr/>
          <p:nvPr/>
        </p:nvSpPr>
        <p:spPr>
          <a:xfrm>
            <a:off x="1094456" y="632363"/>
            <a:ext cx="5513832" cy="4106509"/>
          </a:xfrm>
          <a:prstGeom prst="rect">
            <a:avLst/>
          </a:prstGeom>
          <a:solidFill>
            <a:srgbClr val="EFEABE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EBA68AD-49CA-68E3-AB22-BD8D761FD040}"/>
              </a:ext>
            </a:extLst>
          </p:cNvPr>
          <p:cNvSpPr/>
          <p:nvPr/>
        </p:nvSpPr>
        <p:spPr>
          <a:xfrm>
            <a:off x="1222472" y="892699"/>
            <a:ext cx="5257799" cy="3717294"/>
          </a:xfrm>
          <a:prstGeom prst="rect">
            <a:avLst/>
          </a:prstGeom>
          <a:solidFill>
            <a:srgbClr val="F9FFF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17E2C9B-3EFD-3743-E648-CB579E347F24}"/>
              </a:ext>
            </a:extLst>
          </p:cNvPr>
          <p:cNvSpPr/>
          <p:nvPr/>
        </p:nvSpPr>
        <p:spPr>
          <a:xfrm>
            <a:off x="1094456" y="637592"/>
            <a:ext cx="5513832" cy="25201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Band Combinations RGB Imagery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B9F45E4-B492-2052-5499-804FDEFD6C44}"/>
              </a:ext>
            </a:extLst>
          </p:cNvPr>
          <p:cNvSpPr txBox="1"/>
          <p:nvPr/>
        </p:nvSpPr>
        <p:spPr>
          <a:xfrm>
            <a:off x="1833429" y="4200699"/>
            <a:ext cx="1887682" cy="371533"/>
          </a:xfrm>
          <a:prstGeom prst="rect">
            <a:avLst/>
          </a:prstGeom>
          <a:noFill/>
        </p:spPr>
        <p:txBody>
          <a:bodyPr wrap="square" lIns="67965" tIns="33983" rIns="67965" bIns="33983" rtlCol="0">
            <a:spAutoFit/>
          </a:bodyPr>
          <a:lstStyle/>
          <a:p>
            <a:r>
              <a:rPr lang="en-US" sz="984" dirty="0"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Pseudo True Color</a:t>
            </a:r>
          </a:p>
          <a:p>
            <a:r>
              <a:rPr lang="en-US" sz="984" dirty="0"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R=645, G=555, B=469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DFED2C4-0ADB-2139-AFC5-353047B74C95}"/>
              </a:ext>
            </a:extLst>
          </p:cNvPr>
          <p:cNvSpPr txBox="1"/>
          <p:nvPr/>
        </p:nvSpPr>
        <p:spPr>
          <a:xfrm>
            <a:off x="4377788" y="4213650"/>
            <a:ext cx="1887682" cy="371533"/>
          </a:xfrm>
          <a:prstGeom prst="rect">
            <a:avLst/>
          </a:prstGeom>
          <a:noFill/>
        </p:spPr>
        <p:txBody>
          <a:bodyPr wrap="square" lIns="67965" tIns="33983" rIns="67965" bIns="33983" rtlCol="0">
            <a:spAutoFit/>
          </a:bodyPr>
          <a:lstStyle/>
          <a:p>
            <a:r>
              <a:rPr lang="en-US" sz="984" dirty="0"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Distinguish Ice, Snow, Clouds</a:t>
            </a:r>
          </a:p>
          <a:p>
            <a:r>
              <a:rPr lang="en-US" sz="984" dirty="0"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R=2130, G=1240, B=469</a:t>
            </a:r>
          </a:p>
        </p:txBody>
      </p:sp>
      <p:pic>
        <p:nvPicPr>
          <p:cNvPr id="24" name="Picture 23" descr="Map&#10;&#10;Description automatically generated">
            <a:extLst>
              <a:ext uri="{FF2B5EF4-FFF2-40B4-BE49-F238E27FC236}">
                <a16:creationId xmlns:a16="http://schemas.microsoft.com/office/drawing/2014/main" id="{5BD2E135-81E0-491A-BA76-DEF6E0CFEF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110"/>
          <a:stretch/>
        </p:blipFill>
        <p:spPr>
          <a:xfrm>
            <a:off x="3941757" y="961088"/>
            <a:ext cx="2406324" cy="3212452"/>
          </a:xfrm>
          <a:prstGeom prst="rect">
            <a:avLst/>
          </a:prstGeom>
        </p:spPr>
      </p:pic>
      <p:pic>
        <p:nvPicPr>
          <p:cNvPr id="25" name="Picture 24" descr="A picture containing nature, outdoor, wave&#10;&#10;Description automatically generated">
            <a:extLst>
              <a:ext uri="{FF2B5EF4-FFF2-40B4-BE49-F238E27FC236}">
                <a16:creationId xmlns:a16="http://schemas.microsoft.com/office/drawing/2014/main" id="{0416D9B9-CA45-3CBA-13E9-E93A75CB9B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110"/>
          <a:stretch/>
        </p:blipFill>
        <p:spPr>
          <a:xfrm>
            <a:off x="1341353" y="961088"/>
            <a:ext cx="2426667" cy="3239611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D615E46-2F4E-9656-085A-F7ED8ADD4364}"/>
              </a:ext>
            </a:extLst>
          </p:cNvPr>
          <p:cNvCxnSpPr>
            <a:cxnSpLocks/>
          </p:cNvCxnSpPr>
          <p:nvPr/>
        </p:nvCxnSpPr>
        <p:spPr>
          <a:xfrm flipV="1">
            <a:off x="7824307" y="3973351"/>
            <a:ext cx="1090333" cy="943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Snip Same Side Corner Rectangle 7">
            <a:extLst>
              <a:ext uri="{FF2B5EF4-FFF2-40B4-BE49-F238E27FC236}">
                <a16:creationId xmlns:a16="http://schemas.microsoft.com/office/drawing/2014/main" id="{47A0C831-2607-9C9C-BE0C-599971FAF6E7}"/>
              </a:ext>
            </a:extLst>
          </p:cNvPr>
          <p:cNvSpPr/>
          <p:nvPr/>
        </p:nvSpPr>
        <p:spPr>
          <a:xfrm>
            <a:off x="7699176" y="3390825"/>
            <a:ext cx="1079669" cy="1384245"/>
          </a:xfrm>
          <a:prstGeom prst="snip2SameRect">
            <a:avLst>
              <a:gd name="adj1" fmla="val 50000"/>
              <a:gd name="adj2" fmla="val 0"/>
            </a:avLst>
          </a:prstGeom>
          <a:solidFill>
            <a:srgbClr val="DCFB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6"/>
          </a:p>
        </p:txBody>
      </p:sp>
      <p:pic>
        <p:nvPicPr>
          <p:cNvPr id="9" name="Picture 8" descr="A picture containing graphic design, graphics, poster, colorfulness&#10;&#10;Description automatically generated">
            <a:extLst>
              <a:ext uri="{FF2B5EF4-FFF2-40B4-BE49-F238E27FC236}">
                <a16:creationId xmlns:a16="http://schemas.microsoft.com/office/drawing/2014/main" id="{A024CAD6-8730-5FC5-8D08-68F149BE14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1132" y="3982353"/>
            <a:ext cx="673139" cy="67313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76E42C6-2AC1-A813-C367-E89267D975BA}"/>
              </a:ext>
            </a:extLst>
          </p:cNvPr>
          <p:cNvSpPr txBox="1"/>
          <p:nvPr/>
        </p:nvSpPr>
        <p:spPr>
          <a:xfrm>
            <a:off x="7883653" y="3673421"/>
            <a:ext cx="674164" cy="265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25" dirty="0"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User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D10F539-605E-D6D0-FE9F-01F60ED8AA4D}"/>
              </a:ext>
            </a:extLst>
          </p:cNvPr>
          <p:cNvCxnSpPr>
            <a:cxnSpLocks/>
          </p:cNvCxnSpPr>
          <p:nvPr/>
        </p:nvCxnSpPr>
        <p:spPr>
          <a:xfrm flipH="1">
            <a:off x="8695684" y="1713974"/>
            <a:ext cx="215474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BBCB12D-D2B8-C63A-2635-64EC5D7323D4}"/>
              </a:ext>
            </a:extLst>
          </p:cNvPr>
          <p:cNvCxnSpPr>
            <a:cxnSpLocks/>
          </p:cNvCxnSpPr>
          <p:nvPr/>
        </p:nvCxnSpPr>
        <p:spPr>
          <a:xfrm flipV="1">
            <a:off x="8911158" y="1704830"/>
            <a:ext cx="0" cy="226792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4B47FFEE-A7DA-BB51-1951-FA1113EE2FE5}"/>
              </a:ext>
            </a:extLst>
          </p:cNvPr>
          <p:cNvSpPr/>
          <p:nvPr/>
        </p:nvSpPr>
        <p:spPr>
          <a:xfrm>
            <a:off x="7452342" y="627085"/>
            <a:ext cx="1225164" cy="2011429"/>
          </a:xfrm>
          <a:prstGeom prst="rect">
            <a:avLst/>
          </a:prstGeom>
          <a:solidFill>
            <a:srgbClr val="FFFBE9"/>
          </a:solidFill>
          <a:ln w="952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17E97E8-D2AB-9B24-B611-BA07F83E1DEE}"/>
              </a:ext>
            </a:extLst>
          </p:cNvPr>
          <p:cNvCxnSpPr>
            <a:cxnSpLocks/>
          </p:cNvCxnSpPr>
          <p:nvPr/>
        </p:nvCxnSpPr>
        <p:spPr>
          <a:xfrm>
            <a:off x="7551502" y="1274464"/>
            <a:ext cx="1043361" cy="0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83E4D071-1A9E-F311-86E2-8A38341D5F55}"/>
              </a:ext>
            </a:extLst>
          </p:cNvPr>
          <p:cNvSpPr/>
          <p:nvPr/>
        </p:nvSpPr>
        <p:spPr>
          <a:xfrm>
            <a:off x="7471892" y="632913"/>
            <a:ext cx="1199726" cy="2011430"/>
          </a:xfrm>
          <a:prstGeom prst="rect">
            <a:avLst/>
          </a:prstGeom>
          <a:noFill/>
          <a:ln w="508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125" dirty="0" err="1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SeaDAS</a:t>
            </a:r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algn="ctr"/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General Image</a:t>
            </a:r>
          </a:p>
          <a:p>
            <a:pPr algn="ctr"/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Analysis Tools</a:t>
            </a:r>
          </a:p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en-US" sz="1125" dirty="0">
                <a:solidFill>
                  <a:schemeClr val="tx1"/>
                </a:solidFill>
                <a:highlight>
                  <a:srgbClr val="B0FFF8"/>
                </a:highlight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Imagery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Masking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Mapping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Aggregation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Algorithms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Analysis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Statistics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71450" indent="-171450">
              <a:buFont typeface="Courier New" panose="02070309020205020404" pitchFamily="49" charset="0"/>
              <a:buChar char="o"/>
            </a:pPr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46303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SeaDAS</a:t>
            </a:r>
            <a:r>
              <a:rPr lang="en-US" dirty="0"/>
              <a:t> User Software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General Image Analysis Tools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AAF8128-AE63-CEFD-8A3C-40422BDDAD3F}"/>
              </a:ext>
            </a:extLst>
          </p:cNvPr>
          <p:cNvSpPr/>
          <p:nvPr/>
        </p:nvSpPr>
        <p:spPr>
          <a:xfrm>
            <a:off x="1067023" y="632363"/>
            <a:ext cx="5541265" cy="4129577"/>
          </a:xfrm>
          <a:prstGeom prst="rect">
            <a:avLst/>
          </a:prstGeom>
          <a:solidFill>
            <a:srgbClr val="EFEABE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12685F5-F2D6-CCA9-2E78-A68ECB0E4CAE}"/>
              </a:ext>
            </a:extLst>
          </p:cNvPr>
          <p:cNvSpPr/>
          <p:nvPr/>
        </p:nvSpPr>
        <p:spPr>
          <a:xfrm>
            <a:off x="1174929" y="910987"/>
            <a:ext cx="5287055" cy="3743310"/>
          </a:xfrm>
          <a:prstGeom prst="rect">
            <a:avLst/>
          </a:prstGeom>
          <a:solidFill>
            <a:srgbClr val="F9FFF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2509704-E94A-5CBA-E501-2AADAA3660D8}"/>
              </a:ext>
            </a:extLst>
          </p:cNvPr>
          <p:cNvSpPr/>
          <p:nvPr/>
        </p:nvSpPr>
        <p:spPr>
          <a:xfrm>
            <a:off x="1067023" y="637592"/>
            <a:ext cx="5541265" cy="25201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Masking Regional Areas of Interest</a:t>
            </a:r>
          </a:p>
        </p:txBody>
      </p:sp>
      <p:pic>
        <p:nvPicPr>
          <p:cNvPr id="24" name="Picture 23" descr="chlor_a_maskgeom_ROI.png">
            <a:extLst>
              <a:ext uri="{FF2B5EF4-FFF2-40B4-BE49-F238E27FC236}">
                <a16:creationId xmlns:a16="http://schemas.microsoft.com/office/drawing/2014/main" id="{A56A7544-FFCD-A3B8-90C0-365C459915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362" y="999227"/>
            <a:ext cx="2393247" cy="353615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25" name="Picture 24" descr="chlor_a_maskgeom_exclusion.png">
            <a:extLst>
              <a:ext uri="{FF2B5EF4-FFF2-40B4-BE49-F238E27FC236}">
                <a16:creationId xmlns:a16="http://schemas.microsoft.com/office/drawing/2014/main" id="{0C05CB4E-310F-07BC-B23E-3F59A3DB4A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4041" y="999227"/>
            <a:ext cx="2393247" cy="353615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5CBBF3C-DCB8-34FB-4DE8-6529E083EB34}"/>
              </a:ext>
            </a:extLst>
          </p:cNvPr>
          <p:cNvCxnSpPr>
            <a:cxnSpLocks/>
          </p:cNvCxnSpPr>
          <p:nvPr/>
        </p:nvCxnSpPr>
        <p:spPr>
          <a:xfrm flipV="1">
            <a:off x="7824307" y="3973351"/>
            <a:ext cx="1090333" cy="943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Snip Same Side Corner Rectangle 14">
            <a:extLst>
              <a:ext uri="{FF2B5EF4-FFF2-40B4-BE49-F238E27FC236}">
                <a16:creationId xmlns:a16="http://schemas.microsoft.com/office/drawing/2014/main" id="{C9144636-8BB5-0B11-AC2B-660C4EAB6522}"/>
              </a:ext>
            </a:extLst>
          </p:cNvPr>
          <p:cNvSpPr/>
          <p:nvPr/>
        </p:nvSpPr>
        <p:spPr>
          <a:xfrm>
            <a:off x="7699176" y="3390825"/>
            <a:ext cx="1079669" cy="1384245"/>
          </a:xfrm>
          <a:prstGeom prst="snip2SameRect">
            <a:avLst>
              <a:gd name="adj1" fmla="val 50000"/>
              <a:gd name="adj2" fmla="val 0"/>
            </a:avLst>
          </a:prstGeom>
          <a:solidFill>
            <a:srgbClr val="DCFB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6"/>
          </a:p>
        </p:txBody>
      </p:sp>
      <p:pic>
        <p:nvPicPr>
          <p:cNvPr id="16" name="Picture 15" descr="A picture containing graphic design, graphics, poster, colorfulness&#10;&#10;Description automatically generated">
            <a:extLst>
              <a:ext uri="{FF2B5EF4-FFF2-40B4-BE49-F238E27FC236}">
                <a16:creationId xmlns:a16="http://schemas.microsoft.com/office/drawing/2014/main" id="{A2E00A35-AC18-F05F-7B14-0C955AA7A9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1132" y="3982353"/>
            <a:ext cx="673139" cy="67313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5B77E80-EC6F-DB1B-11EE-DC476591539D}"/>
              </a:ext>
            </a:extLst>
          </p:cNvPr>
          <p:cNvSpPr txBox="1"/>
          <p:nvPr/>
        </p:nvSpPr>
        <p:spPr>
          <a:xfrm>
            <a:off x="7883653" y="3673421"/>
            <a:ext cx="674164" cy="265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25" dirty="0"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User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126D6CA5-E8D4-8193-29ED-BC478B8BFCC0}"/>
              </a:ext>
            </a:extLst>
          </p:cNvPr>
          <p:cNvCxnSpPr>
            <a:cxnSpLocks/>
          </p:cNvCxnSpPr>
          <p:nvPr/>
        </p:nvCxnSpPr>
        <p:spPr>
          <a:xfrm flipH="1">
            <a:off x="8695684" y="1713974"/>
            <a:ext cx="215474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0583521-BED6-C374-5928-B5064340A6F7}"/>
              </a:ext>
            </a:extLst>
          </p:cNvPr>
          <p:cNvCxnSpPr>
            <a:cxnSpLocks/>
          </p:cNvCxnSpPr>
          <p:nvPr/>
        </p:nvCxnSpPr>
        <p:spPr>
          <a:xfrm flipV="1">
            <a:off x="8911158" y="1704830"/>
            <a:ext cx="0" cy="226792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3C74325F-91B1-D3DF-083B-344D75D6D397}"/>
              </a:ext>
            </a:extLst>
          </p:cNvPr>
          <p:cNvSpPr/>
          <p:nvPr/>
        </p:nvSpPr>
        <p:spPr>
          <a:xfrm>
            <a:off x="7452342" y="627085"/>
            <a:ext cx="1225164" cy="2011429"/>
          </a:xfrm>
          <a:prstGeom prst="rect">
            <a:avLst/>
          </a:prstGeom>
          <a:solidFill>
            <a:srgbClr val="FFFBE9"/>
          </a:solidFill>
          <a:ln w="952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0A965B35-FC26-D410-A5EF-CDA8FD5D8A30}"/>
              </a:ext>
            </a:extLst>
          </p:cNvPr>
          <p:cNvCxnSpPr>
            <a:cxnSpLocks/>
          </p:cNvCxnSpPr>
          <p:nvPr/>
        </p:nvCxnSpPr>
        <p:spPr>
          <a:xfrm>
            <a:off x="7551502" y="1274464"/>
            <a:ext cx="1043361" cy="0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63C83E8C-EC5B-4579-EDB6-39C327E21FEA}"/>
              </a:ext>
            </a:extLst>
          </p:cNvPr>
          <p:cNvSpPr/>
          <p:nvPr/>
        </p:nvSpPr>
        <p:spPr>
          <a:xfrm>
            <a:off x="7471892" y="632913"/>
            <a:ext cx="1199726" cy="2011430"/>
          </a:xfrm>
          <a:prstGeom prst="rect">
            <a:avLst/>
          </a:prstGeom>
          <a:noFill/>
          <a:ln w="508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125" dirty="0" err="1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SeaDAS</a:t>
            </a:r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algn="ctr"/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General Image</a:t>
            </a:r>
          </a:p>
          <a:p>
            <a:pPr algn="ctr"/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Analysis Tools</a:t>
            </a:r>
          </a:p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Imagery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en-US" sz="1125" dirty="0">
                <a:solidFill>
                  <a:schemeClr val="tx1"/>
                </a:solidFill>
                <a:highlight>
                  <a:srgbClr val="B0FFF8"/>
                </a:highlight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Masking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Mapping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Aggregation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Algorithms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Analysis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Statistics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71450" indent="-171450">
              <a:buFont typeface="Courier New" panose="02070309020205020404" pitchFamily="49" charset="0"/>
              <a:buChar char="o"/>
            </a:pPr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84343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SeaDAS</a:t>
            </a:r>
            <a:r>
              <a:rPr lang="en-US" dirty="0"/>
              <a:t> User Software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General Image Analysis Tools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AAF8128-AE63-CEFD-8A3C-40422BDDAD3F}"/>
              </a:ext>
            </a:extLst>
          </p:cNvPr>
          <p:cNvSpPr/>
          <p:nvPr/>
        </p:nvSpPr>
        <p:spPr>
          <a:xfrm>
            <a:off x="1067023" y="632363"/>
            <a:ext cx="5541265" cy="4129577"/>
          </a:xfrm>
          <a:prstGeom prst="rect">
            <a:avLst/>
          </a:prstGeom>
          <a:solidFill>
            <a:srgbClr val="EFEABE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12685F5-F2D6-CCA9-2E78-A68ECB0E4CAE}"/>
              </a:ext>
            </a:extLst>
          </p:cNvPr>
          <p:cNvSpPr/>
          <p:nvPr/>
        </p:nvSpPr>
        <p:spPr>
          <a:xfrm>
            <a:off x="1174929" y="910987"/>
            <a:ext cx="5287055" cy="3743310"/>
          </a:xfrm>
          <a:prstGeom prst="rect">
            <a:avLst/>
          </a:prstGeom>
          <a:solidFill>
            <a:srgbClr val="F9FFF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2509704-E94A-5CBA-E501-2AADAA3660D8}"/>
              </a:ext>
            </a:extLst>
          </p:cNvPr>
          <p:cNvSpPr/>
          <p:nvPr/>
        </p:nvSpPr>
        <p:spPr>
          <a:xfrm>
            <a:off x="1067024" y="637592"/>
            <a:ext cx="5541264" cy="25201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Masking Water Depth (Bathymetry)</a:t>
            </a:r>
          </a:p>
        </p:txBody>
      </p:sp>
      <p:pic>
        <p:nvPicPr>
          <p:cNvPr id="5" name="Picture 4" descr="u3_chlor_a_25contour_maskROI.png">
            <a:extLst>
              <a:ext uri="{FF2B5EF4-FFF2-40B4-BE49-F238E27FC236}">
                <a16:creationId xmlns:a16="http://schemas.microsoft.com/office/drawing/2014/main" id="{D090E4FE-D7DF-A67D-CA5A-6E101ED7C7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362" y="999227"/>
            <a:ext cx="2393247" cy="353615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6" name="Picture 5" descr="u3_chlor_a_25contour_maskexclusion.png">
            <a:extLst>
              <a:ext uri="{FF2B5EF4-FFF2-40B4-BE49-F238E27FC236}">
                <a16:creationId xmlns:a16="http://schemas.microsoft.com/office/drawing/2014/main" id="{4AE91147-7B69-D20B-B613-D6EC824B9A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4041" y="999227"/>
            <a:ext cx="2393247" cy="353615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F836C19-E027-A708-0F8A-2201454F1CC4}"/>
              </a:ext>
            </a:extLst>
          </p:cNvPr>
          <p:cNvCxnSpPr>
            <a:cxnSpLocks/>
          </p:cNvCxnSpPr>
          <p:nvPr/>
        </p:nvCxnSpPr>
        <p:spPr>
          <a:xfrm flipV="1">
            <a:off x="7824307" y="3973351"/>
            <a:ext cx="1090333" cy="943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Snip Same Side Corner Rectangle 17">
            <a:extLst>
              <a:ext uri="{FF2B5EF4-FFF2-40B4-BE49-F238E27FC236}">
                <a16:creationId xmlns:a16="http://schemas.microsoft.com/office/drawing/2014/main" id="{547D5C62-7F26-43FF-FE29-E8D2BA993A2F}"/>
              </a:ext>
            </a:extLst>
          </p:cNvPr>
          <p:cNvSpPr/>
          <p:nvPr/>
        </p:nvSpPr>
        <p:spPr>
          <a:xfrm>
            <a:off x="7699176" y="3390825"/>
            <a:ext cx="1079669" cy="1384245"/>
          </a:xfrm>
          <a:prstGeom prst="snip2SameRect">
            <a:avLst>
              <a:gd name="adj1" fmla="val 50000"/>
              <a:gd name="adj2" fmla="val 0"/>
            </a:avLst>
          </a:prstGeom>
          <a:solidFill>
            <a:srgbClr val="DCFB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6"/>
          </a:p>
        </p:txBody>
      </p:sp>
      <p:pic>
        <p:nvPicPr>
          <p:cNvPr id="19" name="Picture 18" descr="A picture containing graphic design, graphics, poster, colorfulness&#10;&#10;Description automatically generated">
            <a:extLst>
              <a:ext uri="{FF2B5EF4-FFF2-40B4-BE49-F238E27FC236}">
                <a16:creationId xmlns:a16="http://schemas.microsoft.com/office/drawing/2014/main" id="{D1971D48-E2A4-3287-788A-124B1E87F2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1132" y="3982353"/>
            <a:ext cx="673139" cy="67313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ADDEFEE-F0F0-742F-4158-C4F0F653275B}"/>
              </a:ext>
            </a:extLst>
          </p:cNvPr>
          <p:cNvSpPr txBox="1"/>
          <p:nvPr/>
        </p:nvSpPr>
        <p:spPr>
          <a:xfrm>
            <a:off x="7883653" y="3673421"/>
            <a:ext cx="674164" cy="265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25" dirty="0"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User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7166A183-8409-794A-F875-196F366C74CD}"/>
              </a:ext>
            </a:extLst>
          </p:cNvPr>
          <p:cNvCxnSpPr>
            <a:cxnSpLocks/>
          </p:cNvCxnSpPr>
          <p:nvPr/>
        </p:nvCxnSpPr>
        <p:spPr>
          <a:xfrm flipH="1">
            <a:off x="8695684" y="1713974"/>
            <a:ext cx="215474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3540DF6-C615-6DB7-FE5F-CF868ED121CD}"/>
              </a:ext>
            </a:extLst>
          </p:cNvPr>
          <p:cNvCxnSpPr>
            <a:cxnSpLocks/>
          </p:cNvCxnSpPr>
          <p:nvPr/>
        </p:nvCxnSpPr>
        <p:spPr>
          <a:xfrm flipV="1">
            <a:off x="8911158" y="1704830"/>
            <a:ext cx="0" cy="226792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D786EA57-7368-ED12-02C5-7ABE8E0FFCBD}"/>
              </a:ext>
            </a:extLst>
          </p:cNvPr>
          <p:cNvSpPr/>
          <p:nvPr/>
        </p:nvSpPr>
        <p:spPr>
          <a:xfrm>
            <a:off x="7452342" y="627085"/>
            <a:ext cx="1225164" cy="2011429"/>
          </a:xfrm>
          <a:prstGeom prst="rect">
            <a:avLst/>
          </a:prstGeom>
          <a:solidFill>
            <a:srgbClr val="FFFBE9"/>
          </a:solidFill>
          <a:ln w="952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395CD12E-1FFA-D57A-6B3F-8643CF5504C0}"/>
              </a:ext>
            </a:extLst>
          </p:cNvPr>
          <p:cNvCxnSpPr>
            <a:cxnSpLocks/>
          </p:cNvCxnSpPr>
          <p:nvPr/>
        </p:nvCxnSpPr>
        <p:spPr>
          <a:xfrm>
            <a:off x="7551502" y="1274464"/>
            <a:ext cx="1043361" cy="0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67715EBE-BCDB-B407-D435-F5402072AABC}"/>
              </a:ext>
            </a:extLst>
          </p:cNvPr>
          <p:cNvSpPr/>
          <p:nvPr/>
        </p:nvSpPr>
        <p:spPr>
          <a:xfrm>
            <a:off x="7471892" y="632913"/>
            <a:ext cx="1199726" cy="2011430"/>
          </a:xfrm>
          <a:prstGeom prst="rect">
            <a:avLst/>
          </a:prstGeom>
          <a:noFill/>
          <a:ln w="508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125" dirty="0" err="1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SeaDAS</a:t>
            </a:r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algn="ctr"/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General Image</a:t>
            </a:r>
          </a:p>
          <a:p>
            <a:pPr algn="ctr"/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Analysis Tools</a:t>
            </a:r>
          </a:p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Imagery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en-US" sz="1125" dirty="0">
                <a:solidFill>
                  <a:schemeClr val="tx1"/>
                </a:solidFill>
                <a:highlight>
                  <a:srgbClr val="B0FFF8"/>
                </a:highlight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Masking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Mapping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Aggregation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Algorithms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Analysis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Statistics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71450" indent="-171450">
              <a:buFont typeface="Courier New" panose="02070309020205020404" pitchFamily="49" charset="0"/>
              <a:buChar char="o"/>
            </a:pPr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07898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4E725D29-5EC9-81F4-16E3-F5B189B5AE75}"/>
              </a:ext>
            </a:extLst>
          </p:cNvPr>
          <p:cNvSpPr/>
          <p:nvPr/>
        </p:nvSpPr>
        <p:spPr>
          <a:xfrm>
            <a:off x="748058" y="632363"/>
            <a:ext cx="5933101" cy="4106509"/>
          </a:xfrm>
          <a:prstGeom prst="rect">
            <a:avLst/>
          </a:prstGeom>
          <a:solidFill>
            <a:srgbClr val="E9E2B7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5922642-164E-9503-388B-6A58BF26F724}"/>
              </a:ext>
            </a:extLst>
          </p:cNvPr>
          <p:cNvSpPr/>
          <p:nvPr/>
        </p:nvSpPr>
        <p:spPr>
          <a:xfrm>
            <a:off x="876075" y="883555"/>
            <a:ext cx="5635751" cy="3717294"/>
          </a:xfrm>
          <a:prstGeom prst="rect">
            <a:avLst/>
          </a:prstGeom>
          <a:solidFill>
            <a:srgbClr val="F9FFF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5" name="Picture 24" descr="A2016135192500_chlor_a_higlintremoved.png">
            <a:extLst>
              <a:ext uri="{FF2B5EF4-FFF2-40B4-BE49-F238E27FC236}">
                <a16:creationId xmlns:a16="http://schemas.microsoft.com/office/drawing/2014/main" id="{2E79015F-3E1A-D2E7-D03B-640E99FA8E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206" y="2834357"/>
            <a:ext cx="2509837" cy="142558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6" name="Picture 25" descr="A2016135192500_RGB.png">
            <a:extLst>
              <a:ext uri="{FF2B5EF4-FFF2-40B4-BE49-F238E27FC236}">
                <a16:creationId xmlns:a16="http://schemas.microsoft.com/office/drawing/2014/main" id="{4082385C-E135-0AF6-B161-D4B0F17105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206" y="982133"/>
            <a:ext cx="2509836" cy="1423077"/>
          </a:xfrm>
          <a:prstGeom prst="rect">
            <a:avLst/>
          </a:prstGeom>
          <a:ln w="9525" cmpd="sng">
            <a:solidFill>
              <a:schemeClr val="tx1"/>
            </a:solidFill>
          </a:ln>
        </p:spPr>
      </p:pic>
      <p:pic>
        <p:nvPicPr>
          <p:cNvPr id="27" name="Picture 26" descr="A2016135192500_chlor_a_all.png">
            <a:extLst>
              <a:ext uri="{FF2B5EF4-FFF2-40B4-BE49-F238E27FC236}">
                <a16:creationId xmlns:a16="http://schemas.microsoft.com/office/drawing/2014/main" id="{071A230C-66F3-CBA0-1C11-8C3C9AAB67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5791" y="976591"/>
            <a:ext cx="2509837" cy="142558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8" name="Picture 27" descr="A2016135192500_chlor_a_modglintremoved.png">
            <a:extLst>
              <a:ext uri="{FF2B5EF4-FFF2-40B4-BE49-F238E27FC236}">
                <a16:creationId xmlns:a16="http://schemas.microsoft.com/office/drawing/2014/main" id="{BE653F41-BE5C-E2D9-E95F-E47400B257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5793" y="2840282"/>
            <a:ext cx="2509837" cy="142558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2FA2FC43-BE9D-0C87-18B5-D4D446C60FE4}"/>
              </a:ext>
            </a:extLst>
          </p:cNvPr>
          <p:cNvSpPr txBox="1"/>
          <p:nvPr/>
        </p:nvSpPr>
        <p:spPr>
          <a:xfrm>
            <a:off x="1006205" y="2481592"/>
            <a:ext cx="2509837" cy="216355"/>
          </a:xfrm>
          <a:prstGeom prst="rect">
            <a:avLst/>
          </a:prstGeom>
          <a:noFill/>
        </p:spPr>
        <p:txBody>
          <a:bodyPr wrap="square" lIns="64277" tIns="32138" rIns="64277" bIns="32138" rtlCol="0">
            <a:spAutoFit/>
          </a:bodyPr>
          <a:lstStyle/>
          <a:p>
            <a:pPr algn="ctr"/>
            <a:r>
              <a:rPr lang="en-US" sz="984" dirty="0"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True Color RGB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A28A1B2-237B-9387-BC1E-B23C487CEE20}"/>
              </a:ext>
            </a:extLst>
          </p:cNvPr>
          <p:cNvSpPr txBox="1"/>
          <p:nvPr/>
        </p:nvSpPr>
        <p:spPr>
          <a:xfrm>
            <a:off x="1006206" y="4336327"/>
            <a:ext cx="2509836" cy="216355"/>
          </a:xfrm>
          <a:prstGeom prst="rect">
            <a:avLst/>
          </a:prstGeom>
          <a:noFill/>
        </p:spPr>
        <p:txBody>
          <a:bodyPr wrap="square" lIns="64277" tIns="32138" rIns="64277" bIns="32138" rtlCol="0">
            <a:spAutoFit/>
          </a:bodyPr>
          <a:lstStyle/>
          <a:p>
            <a:pPr algn="ctr"/>
            <a:r>
              <a:rPr lang="en-US" sz="984" dirty="0"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Chlorophyll (HIGLINT)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2BCB9AE-598A-8BF1-1BE7-6393AD448283}"/>
              </a:ext>
            </a:extLst>
          </p:cNvPr>
          <p:cNvSpPr txBox="1"/>
          <p:nvPr/>
        </p:nvSpPr>
        <p:spPr>
          <a:xfrm>
            <a:off x="3845791" y="4345282"/>
            <a:ext cx="2509837" cy="216355"/>
          </a:xfrm>
          <a:prstGeom prst="rect">
            <a:avLst/>
          </a:prstGeom>
          <a:noFill/>
        </p:spPr>
        <p:txBody>
          <a:bodyPr wrap="square" lIns="64277" tIns="32138" rIns="64277" bIns="32138" rtlCol="0">
            <a:spAutoFit/>
          </a:bodyPr>
          <a:lstStyle/>
          <a:p>
            <a:pPr algn="ctr"/>
            <a:r>
              <a:rPr lang="en-US" sz="984" dirty="0"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Chlorophyll (HIGLINT, MODGLINT)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B8D231A-E6AD-E33E-E2EA-27F4D4B4DA92}"/>
              </a:ext>
            </a:extLst>
          </p:cNvPr>
          <p:cNvSpPr txBox="1"/>
          <p:nvPr/>
        </p:nvSpPr>
        <p:spPr>
          <a:xfrm>
            <a:off x="3845791" y="2481592"/>
            <a:ext cx="2509837" cy="216355"/>
          </a:xfrm>
          <a:prstGeom prst="rect">
            <a:avLst/>
          </a:prstGeom>
          <a:noFill/>
        </p:spPr>
        <p:txBody>
          <a:bodyPr wrap="square" lIns="64277" tIns="32138" rIns="64277" bIns="32138" rtlCol="0">
            <a:spAutoFit/>
          </a:bodyPr>
          <a:lstStyle/>
          <a:p>
            <a:pPr algn="ctr"/>
            <a:r>
              <a:rPr lang="en-US" sz="984" dirty="0"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Chlorophyll (no glint masking)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SeaDAS</a:t>
            </a:r>
            <a:r>
              <a:rPr lang="en-US" dirty="0"/>
              <a:t> User Software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General Image Analysis Tools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24391A5-989F-72BB-D4EE-DD2F7ACAB9DD}"/>
              </a:ext>
            </a:extLst>
          </p:cNvPr>
          <p:cNvSpPr/>
          <p:nvPr/>
        </p:nvSpPr>
        <p:spPr>
          <a:xfrm>
            <a:off x="748058" y="637592"/>
            <a:ext cx="5933102" cy="25201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Masking with Flagged Data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5CE9A73-CB4E-AD41-F138-A8B5AFB05C69}"/>
              </a:ext>
            </a:extLst>
          </p:cNvPr>
          <p:cNvCxnSpPr>
            <a:cxnSpLocks/>
          </p:cNvCxnSpPr>
          <p:nvPr/>
        </p:nvCxnSpPr>
        <p:spPr>
          <a:xfrm flipV="1">
            <a:off x="7824307" y="3973351"/>
            <a:ext cx="1090333" cy="943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Snip Same Side Corner Rectangle 6">
            <a:extLst>
              <a:ext uri="{FF2B5EF4-FFF2-40B4-BE49-F238E27FC236}">
                <a16:creationId xmlns:a16="http://schemas.microsoft.com/office/drawing/2014/main" id="{FE96E18E-6B6B-1B4B-1BAA-B21B6EEDD596}"/>
              </a:ext>
            </a:extLst>
          </p:cNvPr>
          <p:cNvSpPr/>
          <p:nvPr/>
        </p:nvSpPr>
        <p:spPr>
          <a:xfrm>
            <a:off x="7699176" y="3390825"/>
            <a:ext cx="1079669" cy="1384245"/>
          </a:xfrm>
          <a:prstGeom prst="snip2SameRect">
            <a:avLst>
              <a:gd name="adj1" fmla="val 50000"/>
              <a:gd name="adj2" fmla="val 0"/>
            </a:avLst>
          </a:prstGeom>
          <a:solidFill>
            <a:srgbClr val="DCFB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6"/>
          </a:p>
        </p:txBody>
      </p:sp>
      <p:pic>
        <p:nvPicPr>
          <p:cNvPr id="8" name="Picture 7" descr="A picture containing graphic design, graphics, poster, colorfulness&#10;&#10;Description automatically generated">
            <a:extLst>
              <a:ext uri="{FF2B5EF4-FFF2-40B4-BE49-F238E27FC236}">
                <a16:creationId xmlns:a16="http://schemas.microsoft.com/office/drawing/2014/main" id="{BD106CA5-7727-1F78-1038-C8BC243B2A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01132" y="3982353"/>
            <a:ext cx="673139" cy="67313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3A4473E-BABA-54B1-3E77-515FB8CF91CB}"/>
              </a:ext>
            </a:extLst>
          </p:cNvPr>
          <p:cNvSpPr txBox="1"/>
          <p:nvPr/>
        </p:nvSpPr>
        <p:spPr>
          <a:xfrm>
            <a:off x="7883653" y="3673421"/>
            <a:ext cx="674164" cy="265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25" dirty="0"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User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C6BF93A-BBC1-9289-B3D6-B8BCDAAACF12}"/>
              </a:ext>
            </a:extLst>
          </p:cNvPr>
          <p:cNvCxnSpPr>
            <a:cxnSpLocks/>
          </p:cNvCxnSpPr>
          <p:nvPr/>
        </p:nvCxnSpPr>
        <p:spPr>
          <a:xfrm flipH="1">
            <a:off x="8695684" y="1713974"/>
            <a:ext cx="215474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3FCCC6A-3084-870E-59A5-3B686653E516}"/>
              </a:ext>
            </a:extLst>
          </p:cNvPr>
          <p:cNvCxnSpPr>
            <a:cxnSpLocks/>
          </p:cNvCxnSpPr>
          <p:nvPr/>
        </p:nvCxnSpPr>
        <p:spPr>
          <a:xfrm flipV="1">
            <a:off x="8911158" y="1704830"/>
            <a:ext cx="0" cy="226792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F8D0095D-0583-77F0-4D5F-C89F90FD4030}"/>
              </a:ext>
            </a:extLst>
          </p:cNvPr>
          <p:cNvSpPr/>
          <p:nvPr/>
        </p:nvSpPr>
        <p:spPr>
          <a:xfrm>
            <a:off x="7452342" y="627085"/>
            <a:ext cx="1225164" cy="2011429"/>
          </a:xfrm>
          <a:prstGeom prst="rect">
            <a:avLst/>
          </a:prstGeom>
          <a:solidFill>
            <a:srgbClr val="FFFBE9"/>
          </a:solidFill>
          <a:ln w="952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139F16A-53B6-585E-DA37-90F64F9BED3A}"/>
              </a:ext>
            </a:extLst>
          </p:cNvPr>
          <p:cNvCxnSpPr>
            <a:cxnSpLocks/>
          </p:cNvCxnSpPr>
          <p:nvPr/>
        </p:nvCxnSpPr>
        <p:spPr>
          <a:xfrm>
            <a:off x="7551502" y="1274464"/>
            <a:ext cx="1043361" cy="0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050D54A1-FD6B-E0EB-B1F3-E04EEFE3F313}"/>
              </a:ext>
            </a:extLst>
          </p:cNvPr>
          <p:cNvSpPr/>
          <p:nvPr/>
        </p:nvSpPr>
        <p:spPr>
          <a:xfrm>
            <a:off x="7471892" y="632913"/>
            <a:ext cx="1199726" cy="2011430"/>
          </a:xfrm>
          <a:prstGeom prst="rect">
            <a:avLst/>
          </a:prstGeom>
          <a:noFill/>
          <a:ln w="508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125" dirty="0" err="1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SeaDAS</a:t>
            </a:r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algn="ctr"/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General Image</a:t>
            </a:r>
          </a:p>
          <a:p>
            <a:pPr algn="ctr"/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Analysis Tools</a:t>
            </a:r>
          </a:p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Imagery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en-US" sz="1125" dirty="0">
                <a:solidFill>
                  <a:schemeClr val="tx1"/>
                </a:solidFill>
                <a:highlight>
                  <a:srgbClr val="B0FFF8"/>
                </a:highlight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Masking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Mapping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Aggregation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Algorithms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Analysis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Statistics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71450" indent="-171450">
              <a:buFont typeface="Courier New" panose="02070309020205020404" pitchFamily="49" charset="0"/>
              <a:buChar char="o"/>
            </a:pPr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26809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SeaDAS</a:t>
            </a:r>
            <a:r>
              <a:rPr lang="en-US" dirty="0"/>
              <a:t> User Software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General Image Analysis Tools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0DF5267-A4F7-1093-AFA9-7844DF11B44B}"/>
              </a:ext>
            </a:extLst>
          </p:cNvPr>
          <p:cNvSpPr/>
          <p:nvPr/>
        </p:nvSpPr>
        <p:spPr>
          <a:xfrm>
            <a:off x="256032" y="632363"/>
            <a:ext cx="6714633" cy="4106509"/>
          </a:xfrm>
          <a:prstGeom prst="rect">
            <a:avLst/>
          </a:prstGeom>
          <a:solidFill>
            <a:srgbClr val="EFEABE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F9DB8A5-FCF1-07FC-9115-3ADB134CFCE3}"/>
              </a:ext>
            </a:extLst>
          </p:cNvPr>
          <p:cNvSpPr/>
          <p:nvPr/>
        </p:nvSpPr>
        <p:spPr>
          <a:xfrm>
            <a:off x="384049" y="892699"/>
            <a:ext cx="6458176" cy="3717294"/>
          </a:xfrm>
          <a:prstGeom prst="rect">
            <a:avLst/>
          </a:prstGeom>
          <a:solidFill>
            <a:srgbClr val="F9FFF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24391A5-989F-72BB-D4EE-DD2F7ACAB9DD}"/>
              </a:ext>
            </a:extLst>
          </p:cNvPr>
          <p:cNvSpPr/>
          <p:nvPr/>
        </p:nvSpPr>
        <p:spPr>
          <a:xfrm>
            <a:off x="255609" y="637592"/>
            <a:ext cx="6714633" cy="25201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Image Aggregation</a:t>
            </a:r>
          </a:p>
        </p:txBody>
      </p:sp>
      <p:pic>
        <p:nvPicPr>
          <p:cNvPr id="2" name="Picture 1" descr="A satellite image of the earth&#10;&#10;Description automatically generated with medium confidence">
            <a:extLst>
              <a:ext uri="{FF2B5EF4-FFF2-40B4-BE49-F238E27FC236}">
                <a16:creationId xmlns:a16="http://schemas.microsoft.com/office/drawing/2014/main" id="{39CEFF9B-9819-F12C-8178-7ED0353D3E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2187" y="928871"/>
            <a:ext cx="2911302" cy="332193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9C4F6AE-DB64-2C52-8F5C-583A9A596CB2}"/>
              </a:ext>
            </a:extLst>
          </p:cNvPr>
          <p:cNvSpPr txBox="1"/>
          <p:nvPr/>
        </p:nvSpPr>
        <p:spPr>
          <a:xfrm>
            <a:off x="3925144" y="4153042"/>
            <a:ext cx="26453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MODIS Terra/Aqua</a:t>
            </a:r>
          </a:p>
          <a:p>
            <a:pPr algn="ctr"/>
            <a:r>
              <a:rPr lang="en-US" sz="1000" dirty="0"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(four file aggregation) 24 January 2016</a:t>
            </a:r>
          </a:p>
        </p:txBody>
      </p:sp>
      <p:pic>
        <p:nvPicPr>
          <p:cNvPr id="5" name="Picture 4" descr="A picture containing mammal, aquatic mammal&#10;&#10;Description automatically generated">
            <a:extLst>
              <a:ext uri="{FF2B5EF4-FFF2-40B4-BE49-F238E27FC236}">
                <a16:creationId xmlns:a16="http://schemas.microsoft.com/office/drawing/2014/main" id="{3C19D081-584A-E5B6-DD9A-222E6F1523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0229"/>
          <a:stretch/>
        </p:blipFill>
        <p:spPr>
          <a:xfrm>
            <a:off x="607325" y="1028870"/>
            <a:ext cx="1015068" cy="1508760"/>
          </a:xfrm>
          <a:prstGeom prst="rect">
            <a:avLst/>
          </a:prstGeom>
        </p:spPr>
      </p:pic>
      <p:pic>
        <p:nvPicPr>
          <p:cNvPr id="6" name="Picture 5" descr="A picture containing mammal, aquatic mammal&#10;&#10;Description automatically generated">
            <a:extLst>
              <a:ext uri="{FF2B5EF4-FFF2-40B4-BE49-F238E27FC236}">
                <a16:creationId xmlns:a16="http://schemas.microsoft.com/office/drawing/2014/main" id="{3F5DB003-64A3-4CA8-CF94-B2E8A83250F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9770"/>
          <a:stretch/>
        </p:blipFill>
        <p:spPr>
          <a:xfrm>
            <a:off x="607325" y="2597996"/>
            <a:ext cx="1005797" cy="1508760"/>
          </a:xfrm>
          <a:prstGeom prst="rect">
            <a:avLst/>
          </a:prstGeom>
        </p:spPr>
      </p:pic>
      <p:pic>
        <p:nvPicPr>
          <p:cNvPr id="14" name="Picture 13" descr="A map of the world&#10;&#10;Description automatically generated with low confidence">
            <a:extLst>
              <a:ext uri="{FF2B5EF4-FFF2-40B4-BE49-F238E27FC236}">
                <a16:creationId xmlns:a16="http://schemas.microsoft.com/office/drawing/2014/main" id="{F8CE22CA-0076-2D97-5420-38C66A82186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0229"/>
          <a:stretch/>
        </p:blipFill>
        <p:spPr>
          <a:xfrm>
            <a:off x="1849496" y="1028870"/>
            <a:ext cx="1019667" cy="1508760"/>
          </a:xfrm>
          <a:prstGeom prst="rect">
            <a:avLst/>
          </a:prstGeom>
        </p:spPr>
      </p:pic>
      <p:pic>
        <p:nvPicPr>
          <p:cNvPr id="17" name="Picture 16" descr="A map of the world&#10;&#10;Description automatically generated with low confidence">
            <a:extLst>
              <a:ext uri="{FF2B5EF4-FFF2-40B4-BE49-F238E27FC236}">
                <a16:creationId xmlns:a16="http://schemas.microsoft.com/office/drawing/2014/main" id="{410D2BAF-AA5C-4FF4-C74F-68EE7A85647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0000"/>
          <a:stretch/>
        </p:blipFill>
        <p:spPr>
          <a:xfrm>
            <a:off x="1849495" y="2597996"/>
            <a:ext cx="1014984" cy="150876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FBFFB6D-A721-7644-9998-9C48B110B4BE}"/>
              </a:ext>
            </a:extLst>
          </p:cNvPr>
          <p:cNvSpPr txBox="1"/>
          <p:nvPr/>
        </p:nvSpPr>
        <p:spPr>
          <a:xfrm>
            <a:off x="542241" y="4147567"/>
            <a:ext cx="11288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MODIS Terra </a:t>
            </a:r>
          </a:p>
          <a:p>
            <a:pPr algn="ctr"/>
            <a:r>
              <a:rPr lang="en-US" sz="1000" dirty="0"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(two Level-2 files)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034A64D-B269-E6EB-B255-C9F93B851B0E}"/>
              </a:ext>
            </a:extLst>
          </p:cNvPr>
          <p:cNvSpPr txBox="1"/>
          <p:nvPr/>
        </p:nvSpPr>
        <p:spPr>
          <a:xfrm>
            <a:off x="1799093" y="4147567"/>
            <a:ext cx="11288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MODIS Aqua </a:t>
            </a:r>
          </a:p>
          <a:p>
            <a:pPr algn="ctr"/>
            <a:r>
              <a:rPr lang="en-US" sz="1000" dirty="0"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(two Level-2 files)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5E9DCCB-19B1-743A-1DA1-E4EB225336EF}"/>
              </a:ext>
            </a:extLst>
          </p:cNvPr>
          <p:cNvCxnSpPr>
            <a:cxnSpLocks/>
          </p:cNvCxnSpPr>
          <p:nvPr/>
        </p:nvCxnSpPr>
        <p:spPr>
          <a:xfrm flipV="1">
            <a:off x="7824307" y="3973351"/>
            <a:ext cx="1090333" cy="943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Snip Same Side Corner Rectangle 7">
            <a:extLst>
              <a:ext uri="{FF2B5EF4-FFF2-40B4-BE49-F238E27FC236}">
                <a16:creationId xmlns:a16="http://schemas.microsoft.com/office/drawing/2014/main" id="{55994529-83DA-F03D-7E2A-9882F9EC0D23}"/>
              </a:ext>
            </a:extLst>
          </p:cNvPr>
          <p:cNvSpPr/>
          <p:nvPr/>
        </p:nvSpPr>
        <p:spPr>
          <a:xfrm>
            <a:off x="7699176" y="3390825"/>
            <a:ext cx="1079669" cy="1384245"/>
          </a:xfrm>
          <a:prstGeom prst="snip2SameRect">
            <a:avLst>
              <a:gd name="adj1" fmla="val 50000"/>
              <a:gd name="adj2" fmla="val 0"/>
            </a:avLst>
          </a:prstGeom>
          <a:solidFill>
            <a:srgbClr val="DCFB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6"/>
          </a:p>
        </p:txBody>
      </p:sp>
      <p:pic>
        <p:nvPicPr>
          <p:cNvPr id="9" name="Picture 8" descr="A picture containing graphic design, graphics, poster, colorfulness&#10;&#10;Description automatically generated">
            <a:extLst>
              <a:ext uri="{FF2B5EF4-FFF2-40B4-BE49-F238E27FC236}">
                <a16:creationId xmlns:a16="http://schemas.microsoft.com/office/drawing/2014/main" id="{57879017-8BB8-5283-BB87-0B3FD08715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01132" y="3982353"/>
            <a:ext cx="673139" cy="67313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5BBED7B-0248-F85E-2DA8-D49B866647B6}"/>
              </a:ext>
            </a:extLst>
          </p:cNvPr>
          <p:cNvSpPr txBox="1"/>
          <p:nvPr/>
        </p:nvSpPr>
        <p:spPr>
          <a:xfrm>
            <a:off x="7883653" y="3673421"/>
            <a:ext cx="674164" cy="265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25" dirty="0"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User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131EEAE6-FA04-16B9-C992-ECBCB79CD100}"/>
              </a:ext>
            </a:extLst>
          </p:cNvPr>
          <p:cNvCxnSpPr>
            <a:cxnSpLocks/>
          </p:cNvCxnSpPr>
          <p:nvPr/>
        </p:nvCxnSpPr>
        <p:spPr>
          <a:xfrm flipH="1">
            <a:off x="8695684" y="1713974"/>
            <a:ext cx="215474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BA0546F-C8CD-B99F-054B-34D01D107D29}"/>
              </a:ext>
            </a:extLst>
          </p:cNvPr>
          <p:cNvCxnSpPr>
            <a:cxnSpLocks/>
          </p:cNvCxnSpPr>
          <p:nvPr/>
        </p:nvCxnSpPr>
        <p:spPr>
          <a:xfrm flipV="1">
            <a:off x="8911158" y="1704830"/>
            <a:ext cx="0" cy="226792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CAF5917F-D8FB-A782-BF40-88B3B9D68898}"/>
              </a:ext>
            </a:extLst>
          </p:cNvPr>
          <p:cNvSpPr/>
          <p:nvPr/>
        </p:nvSpPr>
        <p:spPr>
          <a:xfrm>
            <a:off x="7452342" y="627085"/>
            <a:ext cx="1225164" cy="2011429"/>
          </a:xfrm>
          <a:prstGeom prst="rect">
            <a:avLst/>
          </a:prstGeom>
          <a:solidFill>
            <a:srgbClr val="FFFBE9"/>
          </a:solidFill>
          <a:ln w="952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1938BF12-4692-8A1D-FF22-CF3ABAF3CB7F}"/>
              </a:ext>
            </a:extLst>
          </p:cNvPr>
          <p:cNvCxnSpPr>
            <a:cxnSpLocks/>
          </p:cNvCxnSpPr>
          <p:nvPr/>
        </p:nvCxnSpPr>
        <p:spPr>
          <a:xfrm>
            <a:off x="7551502" y="1274464"/>
            <a:ext cx="1043361" cy="0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DFB75BF3-8770-E961-B492-0F60571BA74A}"/>
              </a:ext>
            </a:extLst>
          </p:cNvPr>
          <p:cNvSpPr/>
          <p:nvPr/>
        </p:nvSpPr>
        <p:spPr>
          <a:xfrm>
            <a:off x="7471892" y="632913"/>
            <a:ext cx="1199726" cy="2011430"/>
          </a:xfrm>
          <a:prstGeom prst="rect">
            <a:avLst/>
          </a:prstGeom>
          <a:noFill/>
          <a:ln w="508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125" dirty="0" err="1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SeaDAS</a:t>
            </a:r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algn="ctr"/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General Image</a:t>
            </a:r>
          </a:p>
          <a:p>
            <a:pPr algn="ctr"/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Analysis Tools</a:t>
            </a:r>
          </a:p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Imagery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Masking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en-US" sz="1125" dirty="0">
                <a:solidFill>
                  <a:schemeClr val="tx1"/>
                </a:solidFill>
                <a:highlight>
                  <a:srgbClr val="B0FFF8"/>
                </a:highlight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Mapping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en-US" sz="1125" dirty="0">
                <a:solidFill>
                  <a:schemeClr val="tx1"/>
                </a:solidFill>
                <a:highlight>
                  <a:srgbClr val="B0FFF8"/>
                </a:highlight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Aggregation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Algorithms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Analysis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Statistics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71450" indent="-171450">
              <a:buFont typeface="Courier New" panose="02070309020205020404" pitchFamily="49" charset="0"/>
              <a:buChar char="o"/>
            </a:pPr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03184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SeaDAS</a:t>
            </a:r>
            <a:r>
              <a:rPr lang="en-US" dirty="0"/>
              <a:t> User Software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General Image Analysis Tools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0DF5267-A4F7-1093-AFA9-7844DF11B44B}"/>
              </a:ext>
            </a:extLst>
          </p:cNvPr>
          <p:cNvSpPr/>
          <p:nvPr/>
        </p:nvSpPr>
        <p:spPr>
          <a:xfrm>
            <a:off x="256032" y="632363"/>
            <a:ext cx="6714633" cy="4106509"/>
          </a:xfrm>
          <a:prstGeom prst="rect">
            <a:avLst/>
          </a:prstGeom>
          <a:solidFill>
            <a:srgbClr val="EFEABE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F9DB8A5-FCF1-07FC-9115-3ADB134CFCE3}"/>
              </a:ext>
            </a:extLst>
          </p:cNvPr>
          <p:cNvSpPr/>
          <p:nvPr/>
        </p:nvSpPr>
        <p:spPr>
          <a:xfrm>
            <a:off x="384049" y="892699"/>
            <a:ext cx="6458176" cy="3717294"/>
          </a:xfrm>
          <a:prstGeom prst="rect">
            <a:avLst/>
          </a:prstGeom>
          <a:solidFill>
            <a:srgbClr val="F9FFF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24391A5-989F-72BB-D4EE-DD2F7ACAB9DD}"/>
              </a:ext>
            </a:extLst>
          </p:cNvPr>
          <p:cNvSpPr/>
          <p:nvPr/>
        </p:nvSpPr>
        <p:spPr>
          <a:xfrm>
            <a:off x="255609" y="637592"/>
            <a:ext cx="6714633" cy="25201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Custom Math Expression Bands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8D96D58-BD2A-2FA0-EBC4-F1AAECF32397}"/>
              </a:ext>
            </a:extLst>
          </p:cNvPr>
          <p:cNvSpPr/>
          <p:nvPr/>
        </p:nvSpPr>
        <p:spPr>
          <a:xfrm>
            <a:off x="4050792" y="907653"/>
            <a:ext cx="1517904" cy="1601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492492B4-7A68-3DBD-4BB9-2F6054933F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934"/>
          <a:stretch/>
        </p:blipFill>
        <p:spPr>
          <a:xfrm>
            <a:off x="515076" y="1004637"/>
            <a:ext cx="3735210" cy="3496171"/>
          </a:xfrm>
          <a:prstGeom prst="rect">
            <a:avLst/>
          </a:prstGeom>
        </p:spPr>
      </p:pic>
      <p:pic>
        <p:nvPicPr>
          <p:cNvPr id="4" name="Picture 3" descr="A picture containing blue, wave&#10;&#10;Description automatically generated">
            <a:extLst>
              <a:ext uri="{FF2B5EF4-FFF2-40B4-BE49-F238E27FC236}">
                <a16:creationId xmlns:a16="http://schemas.microsoft.com/office/drawing/2014/main" id="{349EC6CC-15D1-172C-67CF-42A4D9CE80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6970" y="987703"/>
            <a:ext cx="2353052" cy="3529578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BCE0DB0-D0D3-E1B1-0013-A27BAD5008FB}"/>
              </a:ext>
            </a:extLst>
          </p:cNvPr>
          <p:cNvCxnSpPr>
            <a:cxnSpLocks/>
          </p:cNvCxnSpPr>
          <p:nvPr/>
        </p:nvCxnSpPr>
        <p:spPr>
          <a:xfrm flipV="1">
            <a:off x="7824307" y="3973351"/>
            <a:ext cx="1090333" cy="943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nip Same Side Corner Rectangle 5">
            <a:extLst>
              <a:ext uri="{FF2B5EF4-FFF2-40B4-BE49-F238E27FC236}">
                <a16:creationId xmlns:a16="http://schemas.microsoft.com/office/drawing/2014/main" id="{236B8E1F-F242-9BD1-E57D-613BB34A9EB5}"/>
              </a:ext>
            </a:extLst>
          </p:cNvPr>
          <p:cNvSpPr/>
          <p:nvPr/>
        </p:nvSpPr>
        <p:spPr>
          <a:xfrm>
            <a:off x="7699176" y="3390825"/>
            <a:ext cx="1079669" cy="1384245"/>
          </a:xfrm>
          <a:prstGeom prst="snip2SameRect">
            <a:avLst>
              <a:gd name="adj1" fmla="val 50000"/>
              <a:gd name="adj2" fmla="val 0"/>
            </a:avLst>
          </a:prstGeom>
          <a:solidFill>
            <a:srgbClr val="DCFB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6"/>
          </a:p>
        </p:txBody>
      </p:sp>
      <p:pic>
        <p:nvPicPr>
          <p:cNvPr id="7" name="Picture 6" descr="A picture containing graphic design, graphics, poster, colorfulness&#10;&#10;Description automatically generated">
            <a:extLst>
              <a:ext uri="{FF2B5EF4-FFF2-40B4-BE49-F238E27FC236}">
                <a16:creationId xmlns:a16="http://schemas.microsoft.com/office/drawing/2014/main" id="{CC882F17-B5AF-6CF0-5371-DF70B91DF6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1132" y="3982353"/>
            <a:ext cx="673139" cy="67313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6F6FBFE-1FCD-34F3-C2CD-361A2BF02414}"/>
              </a:ext>
            </a:extLst>
          </p:cNvPr>
          <p:cNvSpPr txBox="1"/>
          <p:nvPr/>
        </p:nvSpPr>
        <p:spPr>
          <a:xfrm>
            <a:off x="7883653" y="3673421"/>
            <a:ext cx="674164" cy="265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25" dirty="0"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User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CB9B564-FE43-542B-F93E-3662EBF996EB}"/>
              </a:ext>
            </a:extLst>
          </p:cNvPr>
          <p:cNvCxnSpPr>
            <a:cxnSpLocks/>
          </p:cNvCxnSpPr>
          <p:nvPr/>
        </p:nvCxnSpPr>
        <p:spPr>
          <a:xfrm flipH="1">
            <a:off x="8695684" y="1713974"/>
            <a:ext cx="215474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FC25507-09CB-1500-045E-731AC7468A9F}"/>
              </a:ext>
            </a:extLst>
          </p:cNvPr>
          <p:cNvCxnSpPr>
            <a:cxnSpLocks/>
          </p:cNvCxnSpPr>
          <p:nvPr/>
        </p:nvCxnSpPr>
        <p:spPr>
          <a:xfrm flipV="1">
            <a:off x="8911158" y="1704830"/>
            <a:ext cx="0" cy="226792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94E76E78-F366-C8B8-68AC-BD2C6090DF9C}"/>
              </a:ext>
            </a:extLst>
          </p:cNvPr>
          <p:cNvSpPr/>
          <p:nvPr/>
        </p:nvSpPr>
        <p:spPr>
          <a:xfrm>
            <a:off x="7452342" y="627085"/>
            <a:ext cx="1225164" cy="2011429"/>
          </a:xfrm>
          <a:prstGeom prst="rect">
            <a:avLst/>
          </a:prstGeom>
          <a:solidFill>
            <a:srgbClr val="FFFBE9"/>
          </a:solidFill>
          <a:ln w="952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D75FF7D-EB0E-09F8-44A2-F1752686E52D}"/>
              </a:ext>
            </a:extLst>
          </p:cNvPr>
          <p:cNvCxnSpPr>
            <a:cxnSpLocks/>
          </p:cNvCxnSpPr>
          <p:nvPr/>
        </p:nvCxnSpPr>
        <p:spPr>
          <a:xfrm>
            <a:off x="7551502" y="1274464"/>
            <a:ext cx="1043361" cy="0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4496816C-F434-58B5-E971-F303EB78FA3D}"/>
              </a:ext>
            </a:extLst>
          </p:cNvPr>
          <p:cNvSpPr/>
          <p:nvPr/>
        </p:nvSpPr>
        <p:spPr>
          <a:xfrm>
            <a:off x="7471892" y="632913"/>
            <a:ext cx="1199726" cy="2011430"/>
          </a:xfrm>
          <a:prstGeom prst="rect">
            <a:avLst/>
          </a:prstGeom>
          <a:noFill/>
          <a:ln w="508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125" dirty="0" err="1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SeaDAS</a:t>
            </a:r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algn="ctr"/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General Image</a:t>
            </a:r>
          </a:p>
          <a:p>
            <a:pPr algn="ctr"/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Analysis Tools</a:t>
            </a:r>
          </a:p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Imagery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Masking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Mapping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Aggregation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en-US" sz="1125" dirty="0">
                <a:solidFill>
                  <a:schemeClr val="tx1"/>
                </a:solidFill>
                <a:highlight>
                  <a:srgbClr val="B0FFF8"/>
                </a:highlight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Algorithms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Analysis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Statistics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71450" indent="-171450">
              <a:buFont typeface="Courier New" panose="02070309020205020404" pitchFamily="49" charset="0"/>
              <a:buChar char="o"/>
            </a:pPr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66055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06DB3C14-C719-58E1-9D50-896FB4184B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6D56F3-DFDB-141C-19CF-4EF31CEF07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322431"/>
            <a:ext cx="9144000" cy="5463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8407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SeaDAS</a:t>
            </a:r>
            <a:r>
              <a:rPr lang="en-US" dirty="0"/>
              <a:t> User Software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General Image Analysis Tools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0DF5267-A4F7-1093-AFA9-7844DF11B44B}"/>
              </a:ext>
            </a:extLst>
          </p:cNvPr>
          <p:cNvSpPr/>
          <p:nvPr/>
        </p:nvSpPr>
        <p:spPr>
          <a:xfrm>
            <a:off x="256032" y="632363"/>
            <a:ext cx="6714633" cy="4106509"/>
          </a:xfrm>
          <a:prstGeom prst="rect">
            <a:avLst/>
          </a:prstGeom>
          <a:solidFill>
            <a:srgbClr val="EFEABE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F9DB8A5-FCF1-07FC-9115-3ADB134CFCE3}"/>
              </a:ext>
            </a:extLst>
          </p:cNvPr>
          <p:cNvSpPr/>
          <p:nvPr/>
        </p:nvSpPr>
        <p:spPr>
          <a:xfrm>
            <a:off x="384049" y="892699"/>
            <a:ext cx="6458176" cy="3717294"/>
          </a:xfrm>
          <a:prstGeom prst="rect">
            <a:avLst/>
          </a:prstGeom>
          <a:solidFill>
            <a:srgbClr val="F9FFF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24391A5-989F-72BB-D4EE-DD2F7ACAB9DD}"/>
              </a:ext>
            </a:extLst>
          </p:cNvPr>
          <p:cNvSpPr/>
          <p:nvPr/>
        </p:nvSpPr>
        <p:spPr>
          <a:xfrm>
            <a:off x="255609" y="637592"/>
            <a:ext cx="6714633" cy="25201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Spectral Plots</a:t>
            </a:r>
          </a:p>
        </p:txBody>
      </p:sp>
      <p:pic>
        <p:nvPicPr>
          <p:cNvPr id="9" name="Picture 8" descr="A map of the world&#10;&#10;Description automatically generated with low confidence">
            <a:extLst>
              <a:ext uri="{FF2B5EF4-FFF2-40B4-BE49-F238E27FC236}">
                <a16:creationId xmlns:a16="http://schemas.microsoft.com/office/drawing/2014/main" id="{26BCD79A-41C7-FEDD-4E9B-5EDCD26536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34" t="4324" r="7368" b="12082"/>
          <a:stretch/>
        </p:blipFill>
        <p:spPr>
          <a:xfrm>
            <a:off x="572162" y="1086041"/>
            <a:ext cx="2164050" cy="3208184"/>
          </a:xfrm>
          <a:prstGeom prst="rect">
            <a:avLst/>
          </a:prstGeom>
        </p:spPr>
      </p:pic>
      <p:pic>
        <p:nvPicPr>
          <p:cNvPr id="10" name="Picture 9" descr="Chart, line chart&#10;&#10;Description automatically generated">
            <a:extLst>
              <a:ext uri="{FF2B5EF4-FFF2-40B4-BE49-F238E27FC236}">
                <a16:creationId xmlns:a16="http://schemas.microsoft.com/office/drawing/2014/main" id="{D9470CD5-9D0D-BDC0-AF01-4706F8EA01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" b="621"/>
          <a:stretch/>
        </p:blipFill>
        <p:spPr>
          <a:xfrm>
            <a:off x="2724652" y="910750"/>
            <a:ext cx="4053566" cy="36225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8D96D58-BD2A-2FA0-EBC4-F1AAECF32397}"/>
              </a:ext>
            </a:extLst>
          </p:cNvPr>
          <p:cNvSpPr/>
          <p:nvPr/>
        </p:nvSpPr>
        <p:spPr>
          <a:xfrm>
            <a:off x="4050792" y="907653"/>
            <a:ext cx="1517904" cy="1601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BFB0376F-6F0F-FFAF-A47E-8BD0060B1757}"/>
              </a:ext>
            </a:extLst>
          </p:cNvPr>
          <p:cNvCxnSpPr>
            <a:cxnSpLocks/>
          </p:cNvCxnSpPr>
          <p:nvPr/>
        </p:nvCxnSpPr>
        <p:spPr>
          <a:xfrm flipV="1">
            <a:off x="7824307" y="3973351"/>
            <a:ext cx="1090333" cy="943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Snip Same Side Corner Rectangle 3">
            <a:extLst>
              <a:ext uri="{FF2B5EF4-FFF2-40B4-BE49-F238E27FC236}">
                <a16:creationId xmlns:a16="http://schemas.microsoft.com/office/drawing/2014/main" id="{45E74D8B-F423-1922-E253-158C0500E4EB}"/>
              </a:ext>
            </a:extLst>
          </p:cNvPr>
          <p:cNvSpPr/>
          <p:nvPr/>
        </p:nvSpPr>
        <p:spPr>
          <a:xfrm>
            <a:off x="7699176" y="3390825"/>
            <a:ext cx="1079669" cy="1384245"/>
          </a:xfrm>
          <a:prstGeom prst="snip2SameRect">
            <a:avLst>
              <a:gd name="adj1" fmla="val 50000"/>
              <a:gd name="adj2" fmla="val 0"/>
            </a:avLst>
          </a:prstGeom>
          <a:solidFill>
            <a:srgbClr val="DCFB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6"/>
          </a:p>
        </p:txBody>
      </p:sp>
      <p:pic>
        <p:nvPicPr>
          <p:cNvPr id="5" name="Picture 4" descr="A picture containing graphic design, graphics, poster, colorfulness&#10;&#10;Description automatically generated">
            <a:extLst>
              <a:ext uri="{FF2B5EF4-FFF2-40B4-BE49-F238E27FC236}">
                <a16:creationId xmlns:a16="http://schemas.microsoft.com/office/drawing/2014/main" id="{388F035C-A5FC-0700-CAC6-A9276C3C12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1132" y="3982353"/>
            <a:ext cx="673139" cy="67313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3BD2B85-6E92-1193-26F0-D57B69B610FF}"/>
              </a:ext>
            </a:extLst>
          </p:cNvPr>
          <p:cNvSpPr txBox="1"/>
          <p:nvPr/>
        </p:nvSpPr>
        <p:spPr>
          <a:xfrm>
            <a:off x="7883653" y="3673421"/>
            <a:ext cx="674164" cy="265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25" dirty="0"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User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654577D-5D69-8562-B0A8-8BB4E41CAFB8}"/>
              </a:ext>
            </a:extLst>
          </p:cNvPr>
          <p:cNvCxnSpPr>
            <a:cxnSpLocks/>
          </p:cNvCxnSpPr>
          <p:nvPr/>
        </p:nvCxnSpPr>
        <p:spPr>
          <a:xfrm flipH="1">
            <a:off x="8695684" y="1713974"/>
            <a:ext cx="215474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2DA5BD2-6AFE-7453-2928-9B02B57F6085}"/>
              </a:ext>
            </a:extLst>
          </p:cNvPr>
          <p:cNvCxnSpPr>
            <a:cxnSpLocks/>
          </p:cNvCxnSpPr>
          <p:nvPr/>
        </p:nvCxnSpPr>
        <p:spPr>
          <a:xfrm flipV="1">
            <a:off x="8911158" y="1704830"/>
            <a:ext cx="0" cy="226792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8E56D3F3-1D83-54CE-A192-04620F07AC8D}"/>
              </a:ext>
            </a:extLst>
          </p:cNvPr>
          <p:cNvSpPr/>
          <p:nvPr/>
        </p:nvSpPr>
        <p:spPr>
          <a:xfrm>
            <a:off x="7452342" y="627085"/>
            <a:ext cx="1225164" cy="2011429"/>
          </a:xfrm>
          <a:prstGeom prst="rect">
            <a:avLst/>
          </a:prstGeom>
          <a:solidFill>
            <a:srgbClr val="FFFBE9"/>
          </a:solidFill>
          <a:ln w="952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AB6E2D3-31E1-CB79-9A6A-F5D912FECDFE}"/>
              </a:ext>
            </a:extLst>
          </p:cNvPr>
          <p:cNvCxnSpPr>
            <a:cxnSpLocks/>
          </p:cNvCxnSpPr>
          <p:nvPr/>
        </p:nvCxnSpPr>
        <p:spPr>
          <a:xfrm>
            <a:off x="7551502" y="1274464"/>
            <a:ext cx="1043361" cy="0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91158153-BC60-DA1D-13F7-40ED06878E7A}"/>
              </a:ext>
            </a:extLst>
          </p:cNvPr>
          <p:cNvSpPr/>
          <p:nvPr/>
        </p:nvSpPr>
        <p:spPr>
          <a:xfrm>
            <a:off x="7471892" y="632913"/>
            <a:ext cx="1199726" cy="2011430"/>
          </a:xfrm>
          <a:prstGeom prst="rect">
            <a:avLst/>
          </a:prstGeom>
          <a:noFill/>
          <a:ln w="508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125" dirty="0" err="1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SeaDAS</a:t>
            </a:r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algn="ctr"/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General Image</a:t>
            </a:r>
          </a:p>
          <a:p>
            <a:pPr algn="ctr"/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Analysis Tools</a:t>
            </a:r>
          </a:p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Imagery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Masking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Mapping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Aggregation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Algorithms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en-US" sz="1125" dirty="0">
                <a:solidFill>
                  <a:schemeClr val="tx1"/>
                </a:solidFill>
                <a:highlight>
                  <a:srgbClr val="B0FFF8"/>
                </a:highlight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Analysis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Statistics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71450" indent="-171450">
              <a:buFont typeface="Courier New" panose="02070309020205020404" pitchFamily="49" charset="0"/>
              <a:buChar char="o"/>
            </a:pPr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91749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SeaDAS</a:t>
            </a:r>
            <a:r>
              <a:rPr lang="en-US" dirty="0"/>
              <a:t> User Software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General Image Analysis Tools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74096DF-0EA4-2F37-D679-58A5DB094753}"/>
              </a:ext>
            </a:extLst>
          </p:cNvPr>
          <p:cNvSpPr/>
          <p:nvPr/>
        </p:nvSpPr>
        <p:spPr>
          <a:xfrm>
            <a:off x="1136184" y="551388"/>
            <a:ext cx="5036015" cy="4304075"/>
          </a:xfrm>
          <a:prstGeom prst="rect">
            <a:avLst/>
          </a:prstGeom>
          <a:solidFill>
            <a:srgbClr val="EFEABE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9E83C08-757E-B305-373A-BD7F912EF8E4}"/>
              </a:ext>
            </a:extLst>
          </p:cNvPr>
          <p:cNvSpPr/>
          <p:nvPr/>
        </p:nvSpPr>
        <p:spPr>
          <a:xfrm>
            <a:off x="1242195" y="848856"/>
            <a:ext cx="4720480" cy="3777877"/>
          </a:xfrm>
          <a:prstGeom prst="rect">
            <a:avLst/>
          </a:prstGeom>
          <a:solidFill>
            <a:schemeClr val="bg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0656B57-1A1E-7B92-C9A2-559970C11075}"/>
              </a:ext>
            </a:extLst>
          </p:cNvPr>
          <p:cNvSpPr/>
          <p:nvPr/>
        </p:nvSpPr>
        <p:spPr>
          <a:xfrm>
            <a:off x="1136186" y="557478"/>
            <a:ext cx="4776254" cy="31294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Level-2 File</a:t>
            </a:r>
          </a:p>
        </p:txBody>
      </p:sp>
      <p:pic>
        <p:nvPicPr>
          <p:cNvPr id="12" name="Picture 11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7F9BEAEA-F0B6-41D0-9EB7-8B35B1692D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98" t="10359" r="52407" b="27242"/>
          <a:stretch/>
        </p:blipFill>
        <p:spPr>
          <a:xfrm>
            <a:off x="1409154" y="895599"/>
            <a:ext cx="4386561" cy="3719923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4242ED0-D777-82DF-479E-E22D00BD974A}"/>
              </a:ext>
            </a:extLst>
          </p:cNvPr>
          <p:cNvCxnSpPr>
            <a:cxnSpLocks/>
          </p:cNvCxnSpPr>
          <p:nvPr/>
        </p:nvCxnSpPr>
        <p:spPr>
          <a:xfrm flipV="1">
            <a:off x="7824307" y="3973351"/>
            <a:ext cx="1090333" cy="943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Snip Same Side Corner Rectangle 6">
            <a:extLst>
              <a:ext uri="{FF2B5EF4-FFF2-40B4-BE49-F238E27FC236}">
                <a16:creationId xmlns:a16="http://schemas.microsoft.com/office/drawing/2014/main" id="{590C8200-E16A-6034-FBEB-7451C7A32D7F}"/>
              </a:ext>
            </a:extLst>
          </p:cNvPr>
          <p:cNvSpPr/>
          <p:nvPr/>
        </p:nvSpPr>
        <p:spPr>
          <a:xfrm>
            <a:off x="7699176" y="3390825"/>
            <a:ext cx="1079669" cy="1384245"/>
          </a:xfrm>
          <a:prstGeom prst="snip2SameRect">
            <a:avLst>
              <a:gd name="adj1" fmla="val 50000"/>
              <a:gd name="adj2" fmla="val 0"/>
            </a:avLst>
          </a:prstGeom>
          <a:solidFill>
            <a:srgbClr val="DCFB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6"/>
          </a:p>
        </p:txBody>
      </p:sp>
      <p:pic>
        <p:nvPicPr>
          <p:cNvPr id="10" name="Picture 9" descr="A picture containing graphic design, graphics, poster, colorfulness&#10;&#10;Description automatically generated">
            <a:extLst>
              <a:ext uri="{FF2B5EF4-FFF2-40B4-BE49-F238E27FC236}">
                <a16:creationId xmlns:a16="http://schemas.microsoft.com/office/drawing/2014/main" id="{8A4940BB-2AF8-728D-A9B2-5F02217DD8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1132" y="3982353"/>
            <a:ext cx="673139" cy="67313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186D34C-A0E1-0959-31C4-B2D2E133D165}"/>
              </a:ext>
            </a:extLst>
          </p:cNvPr>
          <p:cNvSpPr txBox="1"/>
          <p:nvPr/>
        </p:nvSpPr>
        <p:spPr>
          <a:xfrm>
            <a:off x="7883653" y="3673421"/>
            <a:ext cx="674164" cy="265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25" dirty="0"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User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00A650C-7306-7DAE-BE48-7FF09E539C90}"/>
              </a:ext>
            </a:extLst>
          </p:cNvPr>
          <p:cNvCxnSpPr>
            <a:cxnSpLocks/>
          </p:cNvCxnSpPr>
          <p:nvPr/>
        </p:nvCxnSpPr>
        <p:spPr>
          <a:xfrm flipH="1">
            <a:off x="8695684" y="1713974"/>
            <a:ext cx="215474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A8B8A5B-BEF4-97B6-600A-46169D7FE707}"/>
              </a:ext>
            </a:extLst>
          </p:cNvPr>
          <p:cNvCxnSpPr>
            <a:cxnSpLocks/>
          </p:cNvCxnSpPr>
          <p:nvPr/>
        </p:nvCxnSpPr>
        <p:spPr>
          <a:xfrm flipV="1">
            <a:off x="8911158" y="1704830"/>
            <a:ext cx="0" cy="226792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6D2F48BD-817F-A4AA-9F5D-B3FC74907B11}"/>
              </a:ext>
            </a:extLst>
          </p:cNvPr>
          <p:cNvSpPr/>
          <p:nvPr/>
        </p:nvSpPr>
        <p:spPr>
          <a:xfrm>
            <a:off x="7452342" y="627085"/>
            <a:ext cx="1225164" cy="2011429"/>
          </a:xfrm>
          <a:prstGeom prst="rect">
            <a:avLst/>
          </a:prstGeom>
          <a:solidFill>
            <a:srgbClr val="FFFBE9"/>
          </a:solidFill>
          <a:ln w="952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F13EB43-CA36-BA9F-275A-FA136250C3AF}"/>
              </a:ext>
            </a:extLst>
          </p:cNvPr>
          <p:cNvCxnSpPr>
            <a:cxnSpLocks/>
          </p:cNvCxnSpPr>
          <p:nvPr/>
        </p:nvCxnSpPr>
        <p:spPr>
          <a:xfrm>
            <a:off x="7551502" y="1274464"/>
            <a:ext cx="1043361" cy="0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553E912F-EFDB-0D01-7B6E-E413BCCDCD2C}"/>
              </a:ext>
            </a:extLst>
          </p:cNvPr>
          <p:cNvSpPr/>
          <p:nvPr/>
        </p:nvSpPr>
        <p:spPr>
          <a:xfrm>
            <a:off x="7471892" y="632913"/>
            <a:ext cx="1199726" cy="2011430"/>
          </a:xfrm>
          <a:prstGeom prst="rect">
            <a:avLst/>
          </a:prstGeom>
          <a:noFill/>
          <a:ln w="508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125" dirty="0" err="1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SeaDAS</a:t>
            </a:r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algn="ctr"/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General Image</a:t>
            </a:r>
          </a:p>
          <a:p>
            <a:pPr algn="ctr"/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Analysis Tools</a:t>
            </a:r>
          </a:p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Imagery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Masking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Mapping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Aggregation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Algorithms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Analysis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en-US" sz="1125" dirty="0">
                <a:solidFill>
                  <a:schemeClr val="tx1"/>
                </a:solidFill>
                <a:highlight>
                  <a:srgbClr val="B0FFF8"/>
                </a:highlight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Statistics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71450" indent="-171450">
              <a:buFont typeface="Courier New" panose="02070309020205020404" pitchFamily="49" charset="0"/>
              <a:buChar char="o"/>
            </a:pPr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69190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74096DF-0EA4-2F37-D679-58A5DB094753}"/>
              </a:ext>
            </a:extLst>
          </p:cNvPr>
          <p:cNvSpPr/>
          <p:nvPr/>
        </p:nvSpPr>
        <p:spPr>
          <a:xfrm>
            <a:off x="440269" y="551389"/>
            <a:ext cx="6402716" cy="4249212"/>
          </a:xfrm>
          <a:prstGeom prst="rect">
            <a:avLst/>
          </a:prstGeom>
          <a:solidFill>
            <a:srgbClr val="EFEABE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9E83C08-757E-B305-373A-BD7F912EF8E4}"/>
              </a:ext>
            </a:extLst>
          </p:cNvPr>
          <p:cNvSpPr/>
          <p:nvPr/>
        </p:nvSpPr>
        <p:spPr>
          <a:xfrm>
            <a:off x="584202" y="848856"/>
            <a:ext cx="6112499" cy="3777877"/>
          </a:xfrm>
          <a:prstGeom prst="rect">
            <a:avLst/>
          </a:prstGeom>
          <a:solidFill>
            <a:srgbClr val="F9FFF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SeaDAS</a:t>
            </a:r>
            <a:r>
              <a:rPr lang="en-US" dirty="0"/>
              <a:t> User Software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General Image Analysis Tools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0656B57-1A1E-7B92-C9A2-559970C11075}"/>
              </a:ext>
            </a:extLst>
          </p:cNvPr>
          <p:cNvSpPr/>
          <p:nvPr/>
        </p:nvSpPr>
        <p:spPr>
          <a:xfrm>
            <a:off x="1288587" y="557478"/>
            <a:ext cx="4776254" cy="31294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Data Comparison</a:t>
            </a:r>
          </a:p>
        </p:txBody>
      </p:sp>
      <p:pic>
        <p:nvPicPr>
          <p:cNvPr id="2" name="Picture 1" descr="geoCorrected_40senzlines_Aqualand.png">
            <a:extLst>
              <a:ext uri="{FF2B5EF4-FFF2-40B4-BE49-F238E27FC236}">
                <a16:creationId xmlns:a16="http://schemas.microsoft.com/office/drawing/2014/main" id="{EE5F44A0-CC00-AE68-0F37-BA8112227D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91" t="2634" r="5923" b="10925"/>
          <a:stretch/>
        </p:blipFill>
        <p:spPr>
          <a:xfrm>
            <a:off x="3255467" y="995709"/>
            <a:ext cx="3153198" cy="35461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5237B3C-6E1F-5F61-855C-5E42AEAFD80C}"/>
              </a:ext>
            </a:extLst>
          </p:cNvPr>
          <p:cNvSpPr txBox="1"/>
          <p:nvPr/>
        </p:nvSpPr>
        <p:spPr>
          <a:xfrm>
            <a:off x="729606" y="3453188"/>
            <a:ext cx="2525861" cy="400110"/>
          </a:xfrm>
          <a:prstGeom prst="rect">
            <a:avLst/>
          </a:prstGeom>
          <a:solidFill>
            <a:schemeClr val="bg1">
              <a:alpha val="4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MODIS Aqua </a:t>
            </a:r>
            <a:r>
              <a:rPr lang="en-US" sz="1000" dirty="0" err="1"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chlor_a</a:t>
            </a:r>
            <a:r>
              <a:rPr lang="en-US" sz="1000" dirty="0"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/ </a:t>
            </a:r>
            <a:r>
              <a:rPr lang="en-US" sz="1000" dirty="0" err="1"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SeaWiFS</a:t>
            </a:r>
            <a:r>
              <a:rPr lang="en-US" sz="1000" dirty="0"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000" dirty="0" err="1"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chlor_a</a:t>
            </a:r>
            <a:endParaRPr lang="en-US" sz="1000" dirty="0"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US" sz="1000" dirty="0"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40 degree sensor zenith restriction</a:t>
            </a:r>
          </a:p>
        </p:txBody>
      </p:sp>
      <p:pic>
        <p:nvPicPr>
          <p:cNvPr id="5" name="Picture 4" descr="Screen Shot 2015-05-21 at 5.40.00 PM.png">
            <a:extLst>
              <a:ext uri="{FF2B5EF4-FFF2-40B4-BE49-F238E27FC236}">
                <a16:creationId xmlns:a16="http://schemas.microsoft.com/office/drawing/2014/main" id="{53B008FA-4958-A4C3-D421-EEFFC1601D9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3" t="7720"/>
          <a:stretch/>
        </p:blipFill>
        <p:spPr>
          <a:xfrm>
            <a:off x="627716" y="943560"/>
            <a:ext cx="2546174" cy="248543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A2010283180500_L2_LAC_OCTCGIOPSST_sub_obstere_-75lon36lat500m_subset_colorbar.png">
            <a:extLst>
              <a:ext uri="{FF2B5EF4-FFF2-40B4-BE49-F238E27FC236}">
                <a16:creationId xmlns:a16="http://schemas.microsoft.com/office/drawing/2014/main" id="{99AF8602-42EE-777B-EDCC-94056A2F62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1776" y="2430034"/>
            <a:ext cx="512668" cy="207838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780C07F-9BA3-C2A2-1EDC-764370163A92}"/>
              </a:ext>
            </a:extLst>
          </p:cNvPr>
          <p:cNvSpPr txBox="1"/>
          <p:nvPr/>
        </p:nvSpPr>
        <p:spPr>
          <a:xfrm>
            <a:off x="661176" y="4146284"/>
            <a:ext cx="2594291" cy="369332"/>
          </a:xfrm>
          <a:prstGeom prst="rect">
            <a:avLst/>
          </a:prstGeom>
          <a:solidFill>
            <a:schemeClr val="bg1">
              <a:alpha val="4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900" dirty="0"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MODIS Aqua: Oct 10, 2010, 18:05 UTC</a:t>
            </a:r>
          </a:p>
          <a:p>
            <a:r>
              <a:rPr lang="en-US" sz="900" dirty="0" err="1"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SeaWiFS</a:t>
            </a:r>
            <a:r>
              <a:rPr lang="en-US" sz="900" dirty="0"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Oct 10, 2010, 19:11 UTC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6E67DDE-DA31-3206-F6F5-0AF109F73BAF}"/>
              </a:ext>
            </a:extLst>
          </p:cNvPr>
          <p:cNvCxnSpPr>
            <a:cxnSpLocks/>
          </p:cNvCxnSpPr>
          <p:nvPr/>
        </p:nvCxnSpPr>
        <p:spPr>
          <a:xfrm flipV="1">
            <a:off x="7824307" y="3973351"/>
            <a:ext cx="1090333" cy="943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Snip Same Side Corner Rectangle 14">
            <a:extLst>
              <a:ext uri="{FF2B5EF4-FFF2-40B4-BE49-F238E27FC236}">
                <a16:creationId xmlns:a16="http://schemas.microsoft.com/office/drawing/2014/main" id="{1CFFE381-3225-9BBC-0AD5-16713DECEF4A}"/>
              </a:ext>
            </a:extLst>
          </p:cNvPr>
          <p:cNvSpPr/>
          <p:nvPr/>
        </p:nvSpPr>
        <p:spPr>
          <a:xfrm>
            <a:off x="7699176" y="3390825"/>
            <a:ext cx="1079669" cy="1384245"/>
          </a:xfrm>
          <a:prstGeom prst="snip2SameRect">
            <a:avLst>
              <a:gd name="adj1" fmla="val 50000"/>
              <a:gd name="adj2" fmla="val 0"/>
            </a:avLst>
          </a:prstGeom>
          <a:solidFill>
            <a:srgbClr val="DCFB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6"/>
          </a:p>
        </p:txBody>
      </p:sp>
      <p:pic>
        <p:nvPicPr>
          <p:cNvPr id="16" name="Picture 15" descr="A picture containing graphic design, graphics, poster, colorfulness&#10;&#10;Description automatically generated">
            <a:extLst>
              <a:ext uri="{FF2B5EF4-FFF2-40B4-BE49-F238E27FC236}">
                <a16:creationId xmlns:a16="http://schemas.microsoft.com/office/drawing/2014/main" id="{A0514823-F1B7-2F37-3E40-002A59BB00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01132" y="3982353"/>
            <a:ext cx="673139" cy="67313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5007FCD-0DED-F5C1-7A4C-9F7D66690E13}"/>
              </a:ext>
            </a:extLst>
          </p:cNvPr>
          <p:cNvSpPr txBox="1"/>
          <p:nvPr/>
        </p:nvSpPr>
        <p:spPr>
          <a:xfrm>
            <a:off x="7883653" y="3673421"/>
            <a:ext cx="674164" cy="265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25" dirty="0"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User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46CD13A7-D8E7-CF55-23E8-79B45F8F3451}"/>
              </a:ext>
            </a:extLst>
          </p:cNvPr>
          <p:cNvCxnSpPr>
            <a:cxnSpLocks/>
          </p:cNvCxnSpPr>
          <p:nvPr/>
        </p:nvCxnSpPr>
        <p:spPr>
          <a:xfrm flipH="1">
            <a:off x="8695684" y="1713974"/>
            <a:ext cx="215474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C91293B-26B2-909E-F6A4-F17004F4EDC9}"/>
              </a:ext>
            </a:extLst>
          </p:cNvPr>
          <p:cNvCxnSpPr>
            <a:cxnSpLocks/>
          </p:cNvCxnSpPr>
          <p:nvPr/>
        </p:nvCxnSpPr>
        <p:spPr>
          <a:xfrm flipV="1">
            <a:off x="8911158" y="1704830"/>
            <a:ext cx="0" cy="226792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D331EF33-8095-AD4C-951E-51E1E96C4300}"/>
              </a:ext>
            </a:extLst>
          </p:cNvPr>
          <p:cNvSpPr/>
          <p:nvPr/>
        </p:nvSpPr>
        <p:spPr>
          <a:xfrm>
            <a:off x="7452342" y="627085"/>
            <a:ext cx="1225164" cy="2011429"/>
          </a:xfrm>
          <a:prstGeom prst="rect">
            <a:avLst/>
          </a:prstGeom>
          <a:solidFill>
            <a:srgbClr val="FFFBE9"/>
          </a:solidFill>
          <a:ln w="952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92F36F4-55A6-C4CA-DF7A-61D3DEE9473B}"/>
              </a:ext>
            </a:extLst>
          </p:cNvPr>
          <p:cNvCxnSpPr>
            <a:cxnSpLocks/>
          </p:cNvCxnSpPr>
          <p:nvPr/>
        </p:nvCxnSpPr>
        <p:spPr>
          <a:xfrm>
            <a:off x="7551502" y="1274464"/>
            <a:ext cx="1043361" cy="0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723FB547-1022-1684-8752-E1521E812D33}"/>
              </a:ext>
            </a:extLst>
          </p:cNvPr>
          <p:cNvSpPr/>
          <p:nvPr/>
        </p:nvSpPr>
        <p:spPr>
          <a:xfrm>
            <a:off x="7471892" y="632913"/>
            <a:ext cx="1199726" cy="2011430"/>
          </a:xfrm>
          <a:prstGeom prst="rect">
            <a:avLst/>
          </a:prstGeom>
          <a:noFill/>
          <a:ln w="508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125" dirty="0" err="1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SeaDAS</a:t>
            </a:r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algn="ctr"/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General Image</a:t>
            </a:r>
          </a:p>
          <a:p>
            <a:pPr algn="ctr"/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Analysis Tools</a:t>
            </a:r>
          </a:p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Imagery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Masking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Mapping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Aggregation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Algorithms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Analysis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en-US" sz="1125" dirty="0">
                <a:solidFill>
                  <a:schemeClr val="tx1"/>
                </a:solidFill>
                <a:highlight>
                  <a:srgbClr val="B0FFF8"/>
                </a:highlight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Statistics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71450" indent="-171450">
              <a:buFont typeface="Courier New" panose="02070309020205020404" pitchFamily="49" charset="0"/>
              <a:buChar char="o"/>
            </a:pPr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89838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A451C62-B362-FF83-CBD0-72BDCE8ED6ED}"/>
              </a:ext>
            </a:extLst>
          </p:cNvPr>
          <p:cNvSpPr/>
          <p:nvPr/>
        </p:nvSpPr>
        <p:spPr>
          <a:xfrm>
            <a:off x="584788" y="557478"/>
            <a:ext cx="5706417" cy="4318323"/>
          </a:xfrm>
          <a:prstGeom prst="rect">
            <a:avLst/>
          </a:prstGeom>
          <a:solidFill>
            <a:srgbClr val="EFEABE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6D05C55-4F59-87B1-6365-426A1D9C0705}"/>
              </a:ext>
            </a:extLst>
          </p:cNvPr>
          <p:cNvSpPr/>
          <p:nvPr/>
        </p:nvSpPr>
        <p:spPr>
          <a:xfrm>
            <a:off x="746325" y="848856"/>
            <a:ext cx="5408114" cy="3890016"/>
          </a:xfrm>
          <a:prstGeom prst="rect">
            <a:avLst/>
          </a:prstGeom>
          <a:solidFill>
            <a:srgbClr val="F9FFF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6B4D3F1-74DF-2001-E18F-DDDC55031BA5}"/>
              </a:ext>
            </a:extLst>
          </p:cNvPr>
          <p:cNvSpPr/>
          <p:nvPr/>
        </p:nvSpPr>
        <p:spPr>
          <a:xfrm>
            <a:off x="746325" y="557478"/>
            <a:ext cx="5408114" cy="31294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MODIS / Field Measurement (</a:t>
            </a:r>
            <a:r>
              <a:rPr lang="en-US" sz="1125" dirty="0" err="1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SeaBASS</a:t>
            </a:r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Comparison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SeaDAS</a:t>
            </a:r>
            <a:r>
              <a:rPr lang="en-US" dirty="0"/>
              <a:t> User Software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Sea</a:t>
            </a:r>
            <a:r>
              <a:rPr lang="en-US" dirty="0" err="1">
                <a:solidFill>
                  <a:srgbClr val="0070C0"/>
                </a:solidFill>
              </a:rPr>
              <a:t>BASS</a:t>
            </a:r>
            <a:r>
              <a:rPr lang="en-US" dirty="0">
                <a:solidFill>
                  <a:srgbClr val="0070C0"/>
                </a:solidFill>
              </a:rPr>
              <a:t> File Integration</a:t>
            </a:r>
            <a:endParaRPr lang="en-US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9" name="Picture 18" descr="Chart&#10;&#10;Description automatically generated">
            <a:extLst>
              <a:ext uri="{FF2B5EF4-FFF2-40B4-BE49-F238E27FC236}">
                <a16:creationId xmlns:a16="http://schemas.microsoft.com/office/drawing/2014/main" id="{0876C4C8-ED7F-EB01-4385-B5AEFA4B81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21" t="6276" r="41441" b="-1"/>
          <a:stretch/>
        </p:blipFill>
        <p:spPr>
          <a:xfrm>
            <a:off x="3194185" y="953803"/>
            <a:ext cx="2782452" cy="2813158"/>
          </a:xfrm>
          <a:prstGeom prst="rect">
            <a:avLst/>
          </a:prstGeom>
        </p:spPr>
      </p:pic>
      <p:pic>
        <p:nvPicPr>
          <p:cNvPr id="20" name="Picture 19" descr="A picture containing nature&#10;&#10;Description automatically generated">
            <a:extLst>
              <a:ext uri="{FF2B5EF4-FFF2-40B4-BE49-F238E27FC236}">
                <a16:creationId xmlns:a16="http://schemas.microsoft.com/office/drawing/2014/main" id="{B67A511B-3224-75AA-1DFD-DEE0E2BE733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548"/>
          <a:stretch/>
        </p:blipFill>
        <p:spPr>
          <a:xfrm>
            <a:off x="959420" y="971380"/>
            <a:ext cx="2021671" cy="2611489"/>
          </a:xfrm>
          <a:prstGeom prst="rect">
            <a:avLst/>
          </a:prstGeom>
        </p:spPr>
      </p:pic>
      <p:pic>
        <p:nvPicPr>
          <p:cNvPr id="22" name="Picture 21" descr="Text&#10;&#10;Description automatically generated">
            <a:extLst>
              <a:ext uri="{FF2B5EF4-FFF2-40B4-BE49-F238E27FC236}">
                <a16:creationId xmlns:a16="http://schemas.microsoft.com/office/drawing/2014/main" id="{6345C453-59CB-8A42-504C-0FB1B382B2B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243"/>
          <a:stretch/>
        </p:blipFill>
        <p:spPr>
          <a:xfrm>
            <a:off x="1539776" y="4049769"/>
            <a:ext cx="3491508" cy="54419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BB1CCCD-B587-4B85-74E7-028639F14BB5}"/>
              </a:ext>
            </a:extLst>
          </p:cNvPr>
          <p:cNvSpPr/>
          <p:nvPr/>
        </p:nvSpPr>
        <p:spPr>
          <a:xfrm>
            <a:off x="7150654" y="564519"/>
            <a:ext cx="1549283" cy="990684"/>
          </a:xfrm>
          <a:prstGeom prst="rect">
            <a:avLst/>
          </a:prstGeom>
          <a:solidFill>
            <a:srgbClr val="EFEABE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F2814E0-F23C-1784-527A-3FDF4A0F3727}"/>
              </a:ext>
            </a:extLst>
          </p:cNvPr>
          <p:cNvSpPr/>
          <p:nvPr/>
        </p:nvSpPr>
        <p:spPr>
          <a:xfrm>
            <a:off x="7183415" y="587946"/>
            <a:ext cx="1489181" cy="25201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25" dirty="0" err="1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SeaBASS</a:t>
            </a:r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Files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6FA994C-7A0A-E6A5-5129-294EAFD1BC9A}"/>
              </a:ext>
            </a:extLst>
          </p:cNvPr>
          <p:cNvSpPr/>
          <p:nvPr/>
        </p:nvSpPr>
        <p:spPr>
          <a:xfrm>
            <a:off x="7268372" y="845952"/>
            <a:ext cx="1369632" cy="620210"/>
          </a:xfrm>
          <a:prstGeom prst="rect">
            <a:avLst/>
          </a:prstGeom>
          <a:solidFill>
            <a:srgbClr val="F9FFF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200"/>
              </a:spcAft>
            </a:pPr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Comparison Plots</a:t>
            </a:r>
          </a:p>
          <a:p>
            <a:pPr>
              <a:spcAft>
                <a:spcPts val="200"/>
              </a:spcAft>
            </a:pPr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Location Overlays</a:t>
            </a:r>
          </a:p>
          <a:p>
            <a:pPr>
              <a:spcAft>
                <a:spcPts val="200"/>
              </a:spcAft>
            </a:pPr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Matchup Extraction</a:t>
            </a:r>
          </a:p>
        </p:txBody>
      </p:sp>
      <p:sp>
        <p:nvSpPr>
          <p:cNvPr id="6" name="Snip Same Side Corner Rectangle 5">
            <a:extLst>
              <a:ext uri="{FF2B5EF4-FFF2-40B4-BE49-F238E27FC236}">
                <a16:creationId xmlns:a16="http://schemas.microsoft.com/office/drawing/2014/main" id="{9B02016E-84F1-5899-AB95-E53573D3EA5B}"/>
              </a:ext>
            </a:extLst>
          </p:cNvPr>
          <p:cNvSpPr/>
          <p:nvPr/>
        </p:nvSpPr>
        <p:spPr>
          <a:xfrm>
            <a:off x="7699176" y="3390825"/>
            <a:ext cx="1079669" cy="1384245"/>
          </a:xfrm>
          <a:prstGeom prst="snip2SameRect">
            <a:avLst>
              <a:gd name="adj1" fmla="val 50000"/>
              <a:gd name="adj2" fmla="val 0"/>
            </a:avLst>
          </a:prstGeom>
          <a:solidFill>
            <a:srgbClr val="DCFB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6"/>
          </a:p>
        </p:txBody>
      </p:sp>
      <p:pic>
        <p:nvPicPr>
          <p:cNvPr id="7" name="Picture 6" descr="A picture containing graphic design, graphics, poster, colorfulness&#10;&#10;Description automatically generated">
            <a:extLst>
              <a:ext uri="{FF2B5EF4-FFF2-40B4-BE49-F238E27FC236}">
                <a16:creationId xmlns:a16="http://schemas.microsoft.com/office/drawing/2014/main" id="{5FA512A0-BCAB-6ADD-A6B1-FEC0AF37CF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01132" y="3982353"/>
            <a:ext cx="673139" cy="67313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1938D96-3154-64DC-65D0-4CC79EC012E4}"/>
              </a:ext>
            </a:extLst>
          </p:cNvPr>
          <p:cNvSpPr txBox="1"/>
          <p:nvPr/>
        </p:nvSpPr>
        <p:spPr>
          <a:xfrm>
            <a:off x="7883653" y="3673421"/>
            <a:ext cx="674164" cy="265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25" dirty="0"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User</a:t>
            </a:r>
          </a:p>
        </p:txBody>
      </p:sp>
    </p:spTree>
    <p:extLst>
      <p:ext uri="{BB962C8B-B14F-4D97-AF65-F5344CB8AC3E}">
        <p14:creationId xmlns:p14="http://schemas.microsoft.com/office/powerpoint/2010/main" val="41397609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F87013A-0D54-3B3C-601F-0786972E3E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917233"/>
            <a:ext cx="9144000" cy="130903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3200" b="1" i="1" dirty="0" err="1">
                <a:latin typeface="Franklin Gothic Book" panose="020B0503020102020204" pitchFamily="34" charset="0"/>
              </a:rPr>
              <a:t>SeaDAS</a:t>
            </a:r>
            <a:r>
              <a:rPr lang="en-US" sz="3200" b="1" i="1" dirty="0">
                <a:latin typeface="Franklin Gothic Book" panose="020B0503020102020204" pitchFamily="34" charset="0"/>
              </a:rPr>
              <a:t> User Software </a:t>
            </a:r>
          </a:p>
          <a:p>
            <a:pPr marL="0" indent="0" algn="ctr">
              <a:buNone/>
            </a:pPr>
            <a:r>
              <a:rPr lang="en-US" sz="3200" b="1" i="1" dirty="0">
                <a:solidFill>
                  <a:srgbClr val="0070C0"/>
                </a:solidFill>
                <a:latin typeface="Franklin Gothic Book" panose="020B0503020102020204" pitchFamily="34" charset="0"/>
              </a:rPr>
              <a:t>Science Processing Software</a:t>
            </a:r>
          </a:p>
          <a:p>
            <a:pPr marL="0" indent="0" algn="ctr">
              <a:buNone/>
            </a:pPr>
            <a:r>
              <a:rPr lang="en-US" sz="3200" b="1" i="1" dirty="0">
                <a:solidFill>
                  <a:srgbClr val="0070C0"/>
                </a:solidFill>
                <a:latin typeface="Franklin Gothic Book" panose="020B0503020102020204" pitchFamily="34" charset="0"/>
              </a:rPr>
              <a:t>OCSSW and OB.DAAC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9340210-F15A-C15C-EF85-0BA9C49DED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7668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SeaDAS</a:t>
            </a:r>
            <a:r>
              <a:rPr lang="en-US" dirty="0"/>
              <a:t>-OCSSW OB.DAAC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dirty="0">
                <a:solidFill>
                  <a:srgbClr val="0070C0"/>
                </a:solidFill>
              </a:rPr>
              <a:t>Data Downlink and Acquisition</a:t>
            </a:r>
            <a:endParaRPr lang="en-US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3" name="TextBox 282">
            <a:extLst>
              <a:ext uri="{FF2B5EF4-FFF2-40B4-BE49-F238E27FC236}">
                <a16:creationId xmlns:a16="http://schemas.microsoft.com/office/drawing/2014/main" id="{95434F97-31E3-CB5C-4449-3CE92ECAEBCA}"/>
              </a:ext>
            </a:extLst>
          </p:cNvPr>
          <p:cNvSpPr txBox="1"/>
          <p:nvPr/>
        </p:nvSpPr>
        <p:spPr>
          <a:xfrm>
            <a:off x="4078264" y="2664453"/>
            <a:ext cx="1324351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25" dirty="0">
                <a:latin typeface="Franklin Gothic Book" panose="020B0503020102020204" pitchFamily="34" charset="0"/>
                <a:ea typeface="Palatino" pitchFamily="2" charset="77"/>
                <a:cs typeface="Eurostile"/>
              </a:rPr>
              <a:t>Non-Absorbing</a:t>
            </a:r>
          </a:p>
          <a:p>
            <a:pPr algn="ctr"/>
            <a:r>
              <a:rPr lang="en-US" sz="1125" dirty="0">
                <a:latin typeface="Franklin Gothic Book" panose="020B0503020102020204" pitchFamily="34" charset="0"/>
                <a:ea typeface="Palatino" pitchFamily="2" charset="77"/>
                <a:cs typeface="Eurostile"/>
              </a:rPr>
              <a:t>Gases</a:t>
            </a:r>
          </a:p>
        </p:txBody>
      </p:sp>
      <p:sp>
        <p:nvSpPr>
          <p:cNvPr id="284" name="Rectangle 283">
            <a:extLst>
              <a:ext uri="{FF2B5EF4-FFF2-40B4-BE49-F238E27FC236}">
                <a16:creationId xmlns:a16="http://schemas.microsoft.com/office/drawing/2014/main" id="{11DFC726-B422-DB19-06AE-415A68A47EC6}"/>
              </a:ext>
            </a:extLst>
          </p:cNvPr>
          <p:cNvSpPr/>
          <p:nvPr/>
        </p:nvSpPr>
        <p:spPr>
          <a:xfrm>
            <a:off x="4228198" y="584495"/>
            <a:ext cx="4667724" cy="3957883"/>
          </a:xfrm>
          <a:prstGeom prst="rect">
            <a:avLst/>
          </a:prstGeom>
          <a:gradFill>
            <a:gsLst>
              <a:gs pos="56000">
                <a:srgbClr val="79E4FF"/>
              </a:gs>
              <a:gs pos="36000">
                <a:srgbClr val="0070C0"/>
              </a:gs>
              <a:gs pos="17000">
                <a:srgbClr val="002060"/>
              </a:gs>
              <a:gs pos="0">
                <a:schemeClr val="tx1"/>
              </a:gs>
              <a:gs pos="89000">
                <a:srgbClr val="DCFBFF"/>
              </a:gs>
              <a:gs pos="100000">
                <a:srgbClr val="0070C0"/>
              </a:gs>
            </a:gsLst>
            <a:lin ang="5400000" scaled="1"/>
          </a:gra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5" name="Cloud 284">
            <a:extLst>
              <a:ext uri="{FF2B5EF4-FFF2-40B4-BE49-F238E27FC236}">
                <a16:creationId xmlns:a16="http://schemas.microsoft.com/office/drawing/2014/main" id="{537F5A9D-139C-64B6-14E1-87F5EB1146A6}"/>
              </a:ext>
            </a:extLst>
          </p:cNvPr>
          <p:cNvSpPr/>
          <p:nvPr/>
        </p:nvSpPr>
        <p:spPr>
          <a:xfrm>
            <a:off x="5151014" y="2844670"/>
            <a:ext cx="2000362" cy="149093"/>
          </a:xfrm>
          <a:prstGeom prst="cloud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6"/>
          </a:p>
        </p:txBody>
      </p:sp>
      <p:sp>
        <p:nvSpPr>
          <p:cNvPr id="286" name="Cloud 285">
            <a:extLst>
              <a:ext uri="{FF2B5EF4-FFF2-40B4-BE49-F238E27FC236}">
                <a16:creationId xmlns:a16="http://schemas.microsoft.com/office/drawing/2014/main" id="{85940ECF-CC95-FCA6-6266-F7265E684FCF}"/>
              </a:ext>
            </a:extLst>
          </p:cNvPr>
          <p:cNvSpPr/>
          <p:nvPr/>
        </p:nvSpPr>
        <p:spPr>
          <a:xfrm>
            <a:off x="5421531" y="3253245"/>
            <a:ext cx="1928170" cy="166467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6"/>
          </a:p>
        </p:txBody>
      </p:sp>
      <p:sp>
        <p:nvSpPr>
          <p:cNvPr id="287" name="Arc 286">
            <a:extLst>
              <a:ext uri="{FF2B5EF4-FFF2-40B4-BE49-F238E27FC236}">
                <a16:creationId xmlns:a16="http://schemas.microsoft.com/office/drawing/2014/main" id="{49AC5A89-0BEF-F6A5-619E-15B4912CD4ED}"/>
              </a:ext>
            </a:extLst>
          </p:cNvPr>
          <p:cNvSpPr/>
          <p:nvPr/>
        </p:nvSpPr>
        <p:spPr>
          <a:xfrm rot="10509435">
            <a:off x="4965334" y="3812296"/>
            <a:ext cx="605731" cy="321128"/>
          </a:xfrm>
          <a:prstGeom prst="arc">
            <a:avLst>
              <a:gd name="adj1" fmla="val 12128564"/>
              <a:gd name="adj2" fmla="val 21081754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006"/>
          </a:p>
        </p:txBody>
      </p:sp>
      <p:sp>
        <p:nvSpPr>
          <p:cNvPr id="288" name="Arc 287">
            <a:extLst>
              <a:ext uri="{FF2B5EF4-FFF2-40B4-BE49-F238E27FC236}">
                <a16:creationId xmlns:a16="http://schemas.microsoft.com/office/drawing/2014/main" id="{4ACF04EC-D979-FAAA-DA32-E5C0EA8DD2E5}"/>
              </a:ext>
            </a:extLst>
          </p:cNvPr>
          <p:cNvSpPr/>
          <p:nvPr/>
        </p:nvSpPr>
        <p:spPr>
          <a:xfrm rot="10509435">
            <a:off x="5510028" y="3823230"/>
            <a:ext cx="605731" cy="321128"/>
          </a:xfrm>
          <a:prstGeom prst="arc">
            <a:avLst>
              <a:gd name="adj1" fmla="val 12128564"/>
              <a:gd name="adj2" fmla="val 21081754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006"/>
          </a:p>
        </p:txBody>
      </p:sp>
      <p:sp>
        <p:nvSpPr>
          <p:cNvPr id="289" name="Arc 288">
            <a:extLst>
              <a:ext uri="{FF2B5EF4-FFF2-40B4-BE49-F238E27FC236}">
                <a16:creationId xmlns:a16="http://schemas.microsoft.com/office/drawing/2014/main" id="{00C856DE-20E2-5598-0002-8E834C89CD3B}"/>
              </a:ext>
            </a:extLst>
          </p:cNvPr>
          <p:cNvSpPr/>
          <p:nvPr/>
        </p:nvSpPr>
        <p:spPr>
          <a:xfrm rot="10509435">
            <a:off x="6048251" y="3823231"/>
            <a:ext cx="605731" cy="321128"/>
          </a:xfrm>
          <a:prstGeom prst="arc">
            <a:avLst>
              <a:gd name="adj1" fmla="val 12128564"/>
              <a:gd name="adj2" fmla="val 21081754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006"/>
          </a:p>
        </p:txBody>
      </p:sp>
      <p:sp>
        <p:nvSpPr>
          <p:cNvPr id="290" name="Arc 289">
            <a:extLst>
              <a:ext uri="{FF2B5EF4-FFF2-40B4-BE49-F238E27FC236}">
                <a16:creationId xmlns:a16="http://schemas.microsoft.com/office/drawing/2014/main" id="{1F1EA796-02AA-D298-F919-4A58EB11A865}"/>
              </a:ext>
            </a:extLst>
          </p:cNvPr>
          <p:cNvSpPr/>
          <p:nvPr/>
        </p:nvSpPr>
        <p:spPr>
          <a:xfrm rot="10509435">
            <a:off x="6592946" y="3834165"/>
            <a:ext cx="605731" cy="321128"/>
          </a:xfrm>
          <a:prstGeom prst="arc">
            <a:avLst>
              <a:gd name="adj1" fmla="val 12128564"/>
              <a:gd name="adj2" fmla="val 21081754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006"/>
          </a:p>
        </p:txBody>
      </p:sp>
      <p:sp>
        <p:nvSpPr>
          <p:cNvPr id="291" name="Cube 290">
            <a:extLst>
              <a:ext uri="{FF2B5EF4-FFF2-40B4-BE49-F238E27FC236}">
                <a16:creationId xmlns:a16="http://schemas.microsoft.com/office/drawing/2014/main" id="{45C8C135-05F2-2DC0-CB48-0E971E31E503}"/>
              </a:ext>
            </a:extLst>
          </p:cNvPr>
          <p:cNvSpPr/>
          <p:nvPr/>
        </p:nvSpPr>
        <p:spPr>
          <a:xfrm rot="1716822">
            <a:off x="5900771" y="3992885"/>
            <a:ext cx="474028" cy="407060"/>
          </a:xfrm>
          <a:prstGeom prst="cube">
            <a:avLst/>
          </a:prstGeom>
          <a:solidFill>
            <a:srgbClr val="00B0F0">
              <a:alpha val="39608"/>
            </a:srgbClr>
          </a:solidFill>
          <a:ln>
            <a:prstDash val="lgDash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6"/>
          </a:p>
        </p:txBody>
      </p:sp>
      <p:sp>
        <p:nvSpPr>
          <p:cNvPr id="292" name="Sun 291">
            <a:extLst>
              <a:ext uri="{FF2B5EF4-FFF2-40B4-BE49-F238E27FC236}">
                <a16:creationId xmlns:a16="http://schemas.microsoft.com/office/drawing/2014/main" id="{5FFC42CD-BCBF-EE97-D43A-08FB381EA38C}"/>
              </a:ext>
            </a:extLst>
          </p:cNvPr>
          <p:cNvSpPr/>
          <p:nvPr/>
        </p:nvSpPr>
        <p:spPr>
          <a:xfrm>
            <a:off x="4606822" y="834764"/>
            <a:ext cx="642938" cy="642938"/>
          </a:xfrm>
          <a:prstGeom prst="sun">
            <a:avLst/>
          </a:prstGeom>
          <a:gradFill>
            <a:gsLst>
              <a:gs pos="0">
                <a:srgbClr val="FFC000"/>
              </a:gs>
              <a:gs pos="100000">
                <a:srgbClr val="FFFF00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6" dirty="0"/>
          </a:p>
        </p:txBody>
      </p:sp>
      <p:sp>
        <p:nvSpPr>
          <p:cNvPr id="293" name="Oval 292">
            <a:extLst>
              <a:ext uri="{FF2B5EF4-FFF2-40B4-BE49-F238E27FC236}">
                <a16:creationId xmlns:a16="http://schemas.microsoft.com/office/drawing/2014/main" id="{2CC24106-0576-3AAD-E76D-76E422B9D6F1}"/>
              </a:ext>
            </a:extLst>
          </p:cNvPr>
          <p:cNvSpPr/>
          <p:nvPr/>
        </p:nvSpPr>
        <p:spPr>
          <a:xfrm>
            <a:off x="6579640" y="4053233"/>
            <a:ext cx="32146" cy="32146"/>
          </a:xfrm>
          <a:prstGeom prst="ellipse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6"/>
          </a:p>
        </p:txBody>
      </p:sp>
      <p:sp>
        <p:nvSpPr>
          <p:cNvPr id="294" name="Oval 293">
            <a:extLst>
              <a:ext uri="{FF2B5EF4-FFF2-40B4-BE49-F238E27FC236}">
                <a16:creationId xmlns:a16="http://schemas.microsoft.com/office/drawing/2014/main" id="{6B96AFDD-694C-7DD0-8D96-1CAB1B9129A5}"/>
              </a:ext>
            </a:extLst>
          </p:cNvPr>
          <p:cNvSpPr/>
          <p:nvPr/>
        </p:nvSpPr>
        <p:spPr>
          <a:xfrm>
            <a:off x="6519190" y="4069720"/>
            <a:ext cx="32146" cy="32146"/>
          </a:xfrm>
          <a:prstGeom prst="ellipse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6"/>
          </a:p>
        </p:txBody>
      </p:sp>
      <p:sp>
        <p:nvSpPr>
          <p:cNvPr id="295" name="Oval 294">
            <a:extLst>
              <a:ext uri="{FF2B5EF4-FFF2-40B4-BE49-F238E27FC236}">
                <a16:creationId xmlns:a16="http://schemas.microsoft.com/office/drawing/2014/main" id="{35B9114E-D325-5ABD-EFD9-E875B8132143}"/>
              </a:ext>
            </a:extLst>
          </p:cNvPr>
          <p:cNvSpPr/>
          <p:nvPr/>
        </p:nvSpPr>
        <p:spPr>
          <a:xfrm>
            <a:off x="6551069" y="4051514"/>
            <a:ext cx="32146" cy="32146"/>
          </a:xfrm>
          <a:prstGeom prst="ellipse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6"/>
          </a:p>
        </p:txBody>
      </p:sp>
      <p:sp>
        <p:nvSpPr>
          <p:cNvPr id="296" name="Oval 295">
            <a:extLst>
              <a:ext uri="{FF2B5EF4-FFF2-40B4-BE49-F238E27FC236}">
                <a16:creationId xmlns:a16="http://schemas.microsoft.com/office/drawing/2014/main" id="{6D72A94C-62F6-695B-5012-8EBB1C6C9224}"/>
              </a:ext>
            </a:extLst>
          </p:cNvPr>
          <p:cNvSpPr/>
          <p:nvPr/>
        </p:nvSpPr>
        <p:spPr>
          <a:xfrm>
            <a:off x="6640910" y="4089855"/>
            <a:ext cx="32146" cy="32146"/>
          </a:xfrm>
          <a:prstGeom prst="ellipse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6"/>
          </a:p>
        </p:txBody>
      </p:sp>
      <p:sp>
        <p:nvSpPr>
          <p:cNvPr id="297" name="Oval 296">
            <a:extLst>
              <a:ext uri="{FF2B5EF4-FFF2-40B4-BE49-F238E27FC236}">
                <a16:creationId xmlns:a16="http://schemas.microsoft.com/office/drawing/2014/main" id="{485C615E-F582-FB27-4001-551D8BC8D833}"/>
              </a:ext>
            </a:extLst>
          </p:cNvPr>
          <p:cNvSpPr/>
          <p:nvPr/>
        </p:nvSpPr>
        <p:spPr>
          <a:xfrm>
            <a:off x="6606509" y="4025445"/>
            <a:ext cx="32146" cy="32146"/>
          </a:xfrm>
          <a:prstGeom prst="ellipse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6"/>
          </a:p>
        </p:txBody>
      </p:sp>
      <p:sp>
        <p:nvSpPr>
          <p:cNvPr id="298" name="Oval 297">
            <a:extLst>
              <a:ext uri="{FF2B5EF4-FFF2-40B4-BE49-F238E27FC236}">
                <a16:creationId xmlns:a16="http://schemas.microsoft.com/office/drawing/2014/main" id="{BED8111E-8DE2-F93F-EEDE-30622B5230A0}"/>
              </a:ext>
            </a:extLst>
          </p:cNvPr>
          <p:cNvSpPr/>
          <p:nvPr/>
        </p:nvSpPr>
        <p:spPr>
          <a:xfrm>
            <a:off x="6618104" y="4058728"/>
            <a:ext cx="32146" cy="32146"/>
          </a:xfrm>
          <a:prstGeom prst="ellipse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6"/>
          </a:p>
        </p:txBody>
      </p:sp>
      <p:sp>
        <p:nvSpPr>
          <p:cNvPr id="299" name="Oval 298">
            <a:extLst>
              <a:ext uri="{FF2B5EF4-FFF2-40B4-BE49-F238E27FC236}">
                <a16:creationId xmlns:a16="http://schemas.microsoft.com/office/drawing/2014/main" id="{CACFB040-64CF-854C-D5C4-EF3A4638C336}"/>
              </a:ext>
            </a:extLst>
          </p:cNvPr>
          <p:cNvSpPr/>
          <p:nvPr/>
        </p:nvSpPr>
        <p:spPr>
          <a:xfrm>
            <a:off x="6571367" y="4020241"/>
            <a:ext cx="32146" cy="32146"/>
          </a:xfrm>
          <a:prstGeom prst="ellipse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6"/>
          </a:p>
        </p:txBody>
      </p:sp>
      <p:sp>
        <p:nvSpPr>
          <p:cNvPr id="300" name="Oval 299">
            <a:extLst>
              <a:ext uri="{FF2B5EF4-FFF2-40B4-BE49-F238E27FC236}">
                <a16:creationId xmlns:a16="http://schemas.microsoft.com/office/drawing/2014/main" id="{3BC68D8B-1257-64CF-2EA7-D32A7333D3BA}"/>
              </a:ext>
            </a:extLst>
          </p:cNvPr>
          <p:cNvSpPr/>
          <p:nvPr/>
        </p:nvSpPr>
        <p:spPr>
          <a:xfrm>
            <a:off x="6583773" y="3971738"/>
            <a:ext cx="32146" cy="32146"/>
          </a:xfrm>
          <a:prstGeom prst="ellipse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6"/>
          </a:p>
        </p:txBody>
      </p:sp>
      <p:sp>
        <p:nvSpPr>
          <p:cNvPr id="301" name="Oval 300">
            <a:extLst>
              <a:ext uri="{FF2B5EF4-FFF2-40B4-BE49-F238E27FC236}">
                <a16:creationId xmlns:a16="http://schemas.microsoft.com/office/drawing/2014/main" id="{6E51C79A-8950-B474-4723-594995456A34}"/>
              </a:ext>
            </a:extLst>
          </p:cNvPr>
          <p:cNvSpPr/>
          <p:nvPr/>
        </p:nvSpPr>
        <p:spPr>
          <a:xfrm>
            <a:off x="6503204" y="4030939"/>
            <a:ext cx="32146" cy="32146"/>
          </a:xfrm>
          <a:prstGeom prst="ellipse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6"/>
          </a:p>
        </p:txBody>
      </p:sp>
      <p:sp>
        <p:nvSpPr>
          <p:cNvPr id="302" name="Oval 301">
            <a:extLst>
              <a:ext uri="{FF2B5EF4-FFF2-40B4-BE49-F238E27FC236}">
                <a16:creationId xmlns:a16="http://schemas.microsoft.com/office/drawing/2014/main" id="{0CF456C8-6A63-84EB-C85C-073AB5FC8EE1}"/>
              </a:ext>
            </a:extLst>
          </p:cNvPr>
          <p:cNvSpPr/>
          <p:nvPr/>
        </p:nvSpPr>
        <p:spPr>
          <a:xfrm>
            <a:off x="5481981" y="4044540"/>
            <a:ext cx="32146" cy="32146"/>
          </a:xfrm>
          <a:prstGeom prst="ellipse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6"/>
          </a:p>
        </p:txBody>
      </p:sp>
      <p:sp>
        <p:nvSpPr>
          <p:cNvPr id="303" name="Oval 302">
            <a:extLst>
              <a:ext uri="{FF2B5EF4-FFF2-40B4-BE49-F238E27FC236}">
                <a16:creationId xmlns:a16="http://schemas.microsoft.com/office/drawing/2014/main" id="{6C470505-5AFD-6DFA-6199-A6D3AA1E1897}"/>
              </a:ext>
            </a:extLst>
          </p:cNvPr>
          <p:cNvSpPr/>
          <p:nvPr/>
        </p:nvSpPr>
        <p:spPr>
          <a:xfrm>
            <a:off x="5421531" y="4061027"/>
            <a:ext cx="32146" cy="32146"/>
          </a:xfrm>
          <a:prstGeom prst="ellipse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6"/>
          </a:p>
        </p:txBody>
      </p:sp>
      <p:sp>
        <p:nvSpPr>
          <p:cNvPr id="304" name="Oval 303">
            <a:extLst>
              <a:ext uri="{FF2B5EF4-FFF2-40B4-BE49-F238E27FC236}">
                <a16:creationId xmlns:a16="http://schemas.microsoft.com/office/drawing/2014/main" id="{10ED72A8-C7FA-1EA6-DA2F-7C121CBB1923}"/>
              </a:ext>
            </a:extLst>
          </p:cNvPr>
          <p:cNvSpPr/>
          <p:nvPr/>
        </p:nvSpPr>
        <p:spPr>
          <a:xfrm>
            <a:off x="5453410" y="4042822"/>
            <a:ext cx="32146" cy="32146"/>
          </a:xfrm>
          <a:prstGeom prst="ellipse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6"/>
          </a:p>
        </p:txBody>
      </p:sp>
      <p:sp>
        <p:nvSpPr>
          <p:cNvPr id="305" name="Oval 304">
            <a:extLst>
              <a:ext uri="{FF2B5EF4-FFF2-40B4-BE49-F238E27FC236}">
                <a16:creationId xmlns:a16="http://schemas.microsoft.com/office/drawing/2014/main" id="{48650125-E40E-4B58-BD62-AEA9B082F282}"/>
              </a:ext>
            </a:extLst>
          </p:cNvPr>
          <p:cNvSpPr/>
          <p:nvPr/>
        </p:nvSpPr>
        <p:spPr>
          <a:xfrm>
            <a:off x="5543251" y="4081162"/>
            <a:ext cx="32146" cy="32146"/>
          </a:xfrm>
          <a:prstGeom prst="ellipse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6"/>
          </a:p>
        </p:txBody>
      </p:sp>
      <p:sp>
        <p:nvSpPr>
          <p:cNvPr id="306" name="Oval 305">
            <a:extLst>
              <a:ext uri="{FF2B5EF4-FFF2-40B4-BE49-F238E27FC236}">
                <a16:creationId xmlns:a16="http://schemas.microsoft.com/office/drawing/2014/main" id="{8C25C5C6-B9ED-ED90-E5D2-2069B66BC842}"/>
              </a:ext>
            </a:extLst>
          </p:cNvPr>
          <p:cNvSpPr/>
          <p:nvPr/>
        </p:nvSpPr>
        <p:spPr>
          <a:xfrm>
            <a:off x="5508850" y="4016752"/>
            <a:ext cx="32146" cy="32146"/>
          </a:xfrm>
          <a:prstGeom prst="ellipse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6"/>
          </a:p>
        </p:txBody>
      </p:sp>
      <p:sp>
        <p:nvSpPr>
          <p:cNvPr id="307" name="Oval 306">
            <a:extLst>
              <a:ext uri="{FF2B5EF4-FFF2-40B4-BE49-F238E27FC236}">
                <a16:creationId xmlns:a16="http://schemas.microsoft.com/office/drawing/2014/main" id="{E1C6FD9F-25EB-22EE-C4B7-7B67CAEA14B4}"/>
              </a:ext>
            </a:extLst>
          </p:cNvPr>
          <p:cNvSpPr/>
          <p:nvPr/>
        </p:nvSpPr>
        <p:spPr>
          <a:xfrm>
            <a:off x="5520445" y="4050036"/>
            <a:ext cx="32146" cy="32146"/>
          </a:xfrm>
          <a:prstGeom prst="ellipse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6"/>
          </a:p>
        </p:txBody>
      </p:sp>
      <p:sp>
        <p:nvSpPr>
          <p:cNvPr id="308" name="Oval 307">
            <a:extLst>
              <a:ext uri="{FF2B5EF4-FFF2-40B4-BE49-F238E27FC236}">
                <a16:creationId xmlns:a16="http://schemas.microsoft.com/office/drawing/2014/main" id="{41300A1E-6609-C154-64FF-DCE515E77B50}"/>
              </a:ext>
            </a:extLst>
          </p:cNvPr>
          <p:cNvSpPr/>
          <p:nvPr/>
        </p:nvSpPr>
        <p:spPr>
          <a:xfrm>
            <a:off x="5473708" y="4011549"/>
            <a:ext cx="32146" cy="32146"/>
          </a:xfrm>
          <a:prstGeom prst="ellipse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6"/>
          </a:p>
        </p:txBody>
      </p:sp>
      <p:sp>
        <p:nvSpPr>
          <p:cNvPr id="309" name="Oval 308">
            <a:extLst>
              <a:ext uri="{FF2B5EF4-FFF2-40B4-BE49-F238E27FC236}">
                <a16:creationId xmlns:a16="http://schemas.microsoft.com/office/drawing/2014/main" id="{A338A21E-7F56-B260-6BCE-BDC1922354A4}"/>
              </a:ext>
            </a:extLst>
          </p:cNvPr>
          <p:cNvSpPr/>
          <p:nvPr/>
        </p:nvSpPr>
        <p:spPr>
          <a:xfrm>
            <a:off x="5486114" y="3963045"/>
            <a:ext cx="32146" cy="32146"/>
          </a:xfrm>
          <a:prstGeom prst="ellipse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6"/>
          </a:p>
        </p:txBody>
      </p:sp>
      <p:sp>
        <p:nvSpPr>
          <p:cNvPr id="310" name="Oval 309">
            <a:extLst>
              <a:ext uri="{FF2B5EF4-FFF2-40B4-BE49-F238E27FC236}">
                <a16:creationId xmlns:a16="http://schemas.microsoft.com/office/drawing/2014/main" id="{9740EEAC-E935-FE61-1385-213B55BDBE88}"/>
              </a:ext>
            </a:extLst>
          </p:cNvPr>
          <p:cNvSpPr/>
          <p:nvPr/>
        </p:nvSpPr>
        <p:spPr>
          <a:xfrm>
            <a:off x="5566441" y="4034194"/>
            <a:ext cx="32146" cy="32146"/>
          </a:xfrm>
          <a:prstGeom prst="ellipse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6"/>
          </a:p>
        </p:txBody>
      </p:sp>
      <p:sp>
        <p:nvSpPr>
          <p:cNvPr id="311" name="Oval 310">
            <a:extLst>
              <a:ext uri="{FF2B5EF4-FFF2-40B4-BE49-F238E27FC236}">
                <a16:creationId xmlns:a16="http://schemas.microsoft.com/office/drawing/2014/main" id="{6456D0B3-AD1C-B069-AC4A-1D4E1223A9F2}"/>
              </a:ext>
            </a:extLst>
          </p:cNvPr>
          <p:cNvSpPr/>
          <p:nvPr/>
        </p:nvSpPr>
        <p:spPr>
          <a:xfrm>
            <a:off x="5401232" y="4024493"/>
            <a:ext cx="32146" cy="32146"/>
          </a:xfrm>
          <a:prstGeom prst="ellipse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6"/>
          </a:p>
        </p:txBody>
      </p:sp>
      <p:sp>
        <p:nvSpPr>
          <p:cNvPr id="312" name="Oval 311">
            <a:extLst>
              <a:ext uri="{FF2B5EF4-FFF2-40B4-BE49-F238E27FC236}">
                <a16:creationId xmlns:a16="http://schemas.microsoft.com/office/drawing/2014/main" id="{D7C001C1-308C-C9DF-1ECA-0E3E1C48405C}"/>
              </a:ext>
            </a:extLst>
          </p:cNvPr>
          <p:cNvSpPr/>
          <p:nvPr/>
        </p:nvSpPr>
        <p:spPr>
          <a:xfrm>
            <a:off x="4972159" y="4036296"/>
            <a:ext cx="32146" cy="32146"/>
          </a:xfrm>
          <a:prstGeom prst="ellipse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6"/>
          </a:p>
        </p:txBody>
      </p:sp>
      <p:sp>
        <p:nvSpPr>
          <p:cNvPr id="313" name="Oval 312">
            <a:extLst>
              <a:ext uri="{FF2B5EF4-FFF2-40B4-BE49-F238E27FC236}">
                <a16:creationId xmlns:a16="http://schemas.microsoft.com/office/drawing/2014/main" id="{7BAE985D-E590-C4EF-EEB1-0B7771A14F50}"/>
              </a:ext>
            </a:extLst>
          </p:cNvPr>
          <p:cNvSpPr/>
          <p:nvPr/>
        </p:nvSpPr>
        <p:spPr>
          <a:xfrm>
            <a:off x="5033429" y="4072918"/>
            <a:ext cx="32146" cy="32146"/>
          </a:xfrm>
          <a:prstGeom prst="ellipse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6"/>
          </a:p>
        </p:txBody>
      </p:sp>
      <p:sp>
        <p:nvSpPr>
          <p:cNvPr id="314" name="Oval 313">
            <a:extLst>
              <a:ext uri="{FF2B5EF4-FFF2-40B4-BE49-F238E27FC236}">
                <a16:creationId xmlns:a16="http://schemas.microsoft.com/office/drawing/2014/main" id="{05C528A6-10DE-E1F3-1A2B-1D8EBE184485}"/>
              </a:ext>
            </a:extLst>
          </p:cNvPr>
          <p:cNvSpPr/>
          <p:nvPr/>
        </p:nvSpPr>
        <p:spPr>
          <a:xfrm>
            <a:off x="4999028" y="4008508"/>
            <a:ext cx="32146" cy="32146"/>
          </a:xfrm>
          <a:prstGeom prst="ellipse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6"/>
          </a:p>
        </p:txBody>
      </p:sp>
      <p:sp>
        <p:nvSpPr>
          <p:cNvPr id="315" name="Oval 314">
            <a:extLst>
              <a:ext uri="{FF2B5EF4-FFF2-40B4-BE49-F238E27FC236}">
                <a16:creationId xmlns:a16="http://schemas.microsoft.com/office/drawing/2014/main" id="{008B272B-38AF-8EA2-C5BB-E145A0831648}"/>
              </a:ext>
            </a:extLst>
          </p:cNvPr>
          <p:cNvSpPr/>
          <p:nvPr/>
        </p:nvSpPr>
        <p:spPr>
          <a:xfrm>
            <a:off x="5010623" y="4041791"/>
            <a:ext cx="32146" cy="32146"/>
          </a:xfrm>
          <a:prstGeom prst="ellipse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6"/>
          </a:p>
        </p:txBody>
      </p:sp>
      <p:sp>
        <p:nvSpPr>
          <p:cNvPr id="316" name="Oval 315">
            <a:extLst>
              <a:ext uri="{FF2B5EF4-FFF2-40B4-BE49-F238E27FC236}">
                <a16:creationId xmlns:a16="http://schemas.microsoft.com/office/drawing/2014/main" id="{13BE8B01-C02D-BF87-A1E7-718D10FBF9F7}"/>
              </a:ext>
            </a:extLst>
          </p:cNvPr>
          <p:cNvSpPr/>
          <p:nvPr/>
        </p:nvSpPr>
        <p:spPr>
          <a:xfrm>
            <a:off x="4963886" y="4003305"/>
            <a:ext cx="32146" cy="32146"/>
          </a:xfrm>
          <a:prstGeom prst="ellipse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6"/>
          </a:p>
        </p:txBody>
      </p:sp>
      <p:sp>
        <p:nvSpPr>
          <p:cNvPr id="317" name="Oval 316">
            <a:extLst>
              <a:ext uri="{FF2B5EF4-FFF2-40B4-BE49-F238E27FC236}">
                <a16:creationId xmlns:a16="http://schemas.microsoft.com/office/drawing/2014/main" id="{3A09089F-AD24-EBE0-86B1-7494BA0F2071}"/>
              </a:ext>
            </a:extLst>
          </p:cNvPr>
          <p:cNvSpPr/>
          <p:nvPr/>
        </p:nvSpPr>
        <p:spPr>
          <a:xfrm>
            <a:off x="4976292" y="3954801"/>
            <a:ext cx="32146" cy="32146"/>
          </a:xfrm>
          <a:prstGeom prst="ellipse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6"/>
          </a:p>
        </p:txBody>
      </p:sp>
      <p:sp>
        <p:nvSpPr>
          <p:cNvPr id="318" name="Oval 317">
            <a:extLst>
              <a:ext uri="{FF2B5EF4-FFF2-40B4-BE49-F238E27FC236}">
                <a16:creationId xmlns:a16="http://schemas.microsoft.com/office/drawing/2014/main" id="{4EFBC4C0-9558-4C86-4C3D-194F40A74BD4}"/>
              </a:ext>
            </a:extLst>
          </p:cNvPr>
          <p:cNvSpPr/>
          <p:nvPr/>
        </p:nvSpPr>
        <p:spPr>
          <a:xfrm>
            <a:off x="5056619" y="4025950"/>
            <a:ext cx="32146" cy="32146"/>
          </a:xfrm>
          <a:prstGeom prst="ellipse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6"/>
          </a:p>
        </p:txBody>
      </p:sp>
      <p:sp>
        <p:nvSpPr>
          <p:cNvPr id="319" name="Oval 318">
            <a:extLst>
              <a:ext uri="{FF2B5EF4-FFF2-40B4-BE49-F238E27FC236}">
                <a16:creationId xmlns:a16="http://schemas.microsoft.com/office/drawing/2014/main" id="{706F74C4-DE7E-0252-A79B-2440F146CB61}"/>
              </a:ext>
            </a:extLst>
          </p:cNvPr>
          <p:cNvSpPr/>
          <p:nvPr/>
        </p:nvSpPr>
        <p:spPr>
          <a:xfrm>
            <a:off x="7127503" y="4066926"/>
            <a:ext cx="32146" cy="32146"/>
          </a:xfrm>
          <a:prstGeom prst="ellipse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6"/>
          </a:p>
        </p:txBody>
      </p:sp>
      <p:sp>
        <p:nvSpPr>
          <p:cNvPr id="320" name="Oval 319">
            <a:extLst>
              <a:ext uri="{FF2B5EF4-FFF2-40B4-BE49-F238E27FC236}">
                <a16:creationId xmlns:a16="http://schemas.microsoft.com/office/drawing/2014/main" id="{68ADACBA-48C4-FFF4-FA68-9875F494FEDF}"/>
              </a:ext>
            </a:extLst>
          </p:cNvPr>
          <p:cNvSpPr/>
          <p:nvPr/>
        </p:nvSpPr>
        <p:spPr>
          <a:xfrm>
            <a:off x="7067054" y="4083413"/>
            <a:ext cx="32146" cy="32146"/>
          </a:xfrm>
          <a:prstGeom prst="ellipse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6"/>
          </a:p>
        </p:txBody>
      </p:sp>
      <p:sp>
        <p:nvSpPr>
          <p:cNvPr id="321" name="Oval 320">
            <a:extLst>
              <a:ext uri="{FF2B5EF4-FFF2-40B4-BE49-F238E27FC236}">
                <a16:creationId xmlns:a16="http://schemas.microsoft.com/office/drawing/2014/main" id="{B306BE59-8C95-8426-2BB7-3771FCEE2002}"/>
              </a:ext>
            </a:extLst>
          </p:cNvPr>
          <p:cNvSpPr/>
          <p:nvPr/>
        </p:nvSpPr>
        <p:spPr>
          <a:xfrm>
            <a:off x="7098932" y="4065208"/>
            <a:ext cx="32146" cy="32146"/>
          </a:xfrm>
          <a:prstGeom prst="ellipse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6"/>
          </a:p>
        </p:txBody>
      </p:sp>
      <p:sp>
        <p:nvSpPr>
          <p:cNvPr id="322" name="Oval 321">
            <a:extLst>
              <a:ext uri="{FF2B5EF4-FFF2-40B4-BE49-F238E27FC236}">
                <a16:creationId xmlns:a16="http://schemas.microsoft.com/office/drawing/2014/main" id="{ECF6FF02-4E0F-01C1-5CAE-CC1367F87805}"/>
              </a:ext>
            </a:extLst>
          </p:cNvPr>
          <p:cNvSpPr/>
          <p:nvPr/>
        </p:nvSpPr>
        <p:spPr>
          <a:xfrm>
            <a:off x="7188774" y="4103548"/>
            <a:ext cx="32146" cy="32146"/>
          </a:xfrm>
          <a:prstGeom prst="ellipse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6"/>
          </a:p>
        </p:txBody>
      </p:sp>
      <p:sp>
        <p:nvSpPr>
          <p:cNvPr id="323" name="Oval 322">
            <a:extLst>
              <a:ext uri="{FF2B5EF4-FFF2-40B4-BE49-F238E27FC236}">
                <a16:creationId xmlns:a16="http://schemas.microsoft.com/office/drawing/2014/main" id="{13B5D4C2-F15F-D2B6-E648-3265D3733892}"/>
              </a:ext>
            </a:extLst>
          </p:cNvPr>
          <p:cNvSpPr/>
          <p:nvPr/>
        </p:nvSpPr>
        <p:spPr>
          <a:xfrm>
            <a:off x="7154372" y="4039138"/>
            <a:ext cx="32146" cy="32146"/>
          </a:xfrm>
          <a:prstGeom prst="ellipse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6"/>
          </a:p>
        </p:txBody>
      </p:sp>
      <p:sp>
        <p:nvSpPr>
          <p:cNvPr id="324" name="Oval 323">
            <a:extLst>
              <a:ext uri="{FF2B5EF4-FFF2-40B4-BE49-F238E27FC236}">
                <a16:creationId xmlns:a16="http://schemas.microsoft.com/office/drawing/2014/main" id="{4A87F5D7-C926-BDA1-BADC-5C796A247C86}"/>
              </a:ext>
            </a:extLst>
          </p:cNvPr>
          <p:cNvSpPr/>
          <p:nvPr/>
        </p:nvSpPr>
        <p:spPr>
          <a:xfrm>
            <a:off x="7165968" y="4072422"/>
            <a:ext cx="32146" cy="32146"/>
          </a:xfrm>
          <a:prstGeom prst="ellipse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6"/>
          </a:p>
        </p:txBody>
      </p:sp>
      <p:sp>
        <p:nvSpPr>
          <p:cNvPr id="325" name="Oval 324">
            <a:extLst>
              <a:ext uri="{FF2B5EF4-FFF2-40B4-BE49-F238E27FC236}">
                <a16:creationId xmlns:a16="http://schemas.microsoft.com/office/drawing/2014/main" id="{EAD6CC30-86A4-D752-93C3-8A61C8AACB14}"/>
              </a:ext>
            </a:extLst>
          </p:cNvPr>
          <p:cNvSpPr/>
          <p:nvPr/>
        </p:nvSpPr>
        <p:spPr>
          <a:xfrm>
            <a:off x="7119230" y="4033935"/>
            <a:ext cx="32146" cy="32146"/>
          </a:xfrm>
          <a:prstGeom prst="ellipse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6"/>
          </a:p>
        </p:txBody>
      </p:sp>
      <p:sp>
        <p:nvSpPr>
          <p:cNvPr id="326" name="Oval 325">
            <a:extLst>
              <a:ext uri="{FF2B5EF4-FFF2-40B4-BE49-F238E27FC236}">
                <a16:creationId xmlns:a16="http://schemas.microsoft.com/office/drawing/2014/main" id="{321114E9-99CE-7855-5771-DCE7BD0AD0A2}"/>
              </a:ext>
            </a:extLst>
          </p:cNvPr>
          <p:cNvSpPr/>
          <p:nvPr/>
        </p:nvSpPr>
        <p:spPr>
          <a:xfrm>
            <a:off x="7131637" y="3985431"/>
            <a:ext cx="32146" cy="32146"/>
          </a:xfrm>
          <a:prstGeom prst="ellipse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6"/>
          </a:p>
        </p:txBody>
      </p:sp>
      <p:sp>
        <p:nvSpPr>
          <p:cNvPr id="327" name="Oval 326">
            <a:extLst>
              <a:ext uri="{FF2B5EF4-FFF2-40B4-BE49-F238E27FC236}">
                <a16:creationId xmlns:a16="http://schemas.microsoft.com/office/drawing/2014/main" id="{793A9807-6C74-4FF0-AF7A-76FA5CF3A8BA}"/>
              </a:ext>
            </a:extLst>
          </p:cNvPr>
          <p:cNvSpPr/>
          <p:nvPr/>
        </p:nvSpPr>
        <p:spPr>
          <a:xfrm>
            <a:off x="7211963" y="4056580"/>
            <a:ext cx="32146" cy="32146"/>
          </a:xfrm>
          <a:prstGeom prst="ellipse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6"/>
          </a:p>
        </p:txBody>
      </p:sp>
      <p:sp>
        <p:nvSpPr>
          <p:cNvPr id="328" name="Oval 327">
            <a:extLst>
              <a:ext uri="{FF2B5EF4-FFF2-40B4-BE49-F238E27FC236}">
                <a16:creationId xmlns:a16="http://schemas.microsoft.com/office/drawing/2014/main" id="{3E34C9B4-A178-394A-83C1-B981E7DDE597}"/>
              </a:ext>
            </a:extLst>
          </p:cNvPr>
          <p:cNvSpPr/>
          <p:nvPr/>
        </p:nvSpPr>
        <p:spPr>
          <a:xfrm>
            <a:off x="7046755" y="4046879"/>
            <a:ext cx="32146" cy="32146"/>
          </a:xfrm>
          <a:prstGeom prst="ellipse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6"/>
          </a:p>
        </p:txBody>
      </p:sp>
      <p:sp>
        <p:nvSpPr>
          <p:cNvPr id="329" name="Cloud 328">
            <a:extLst>
              <a:ext uri="{FF2B5EF4-FFF2-40B4-BE49-F238E27FC236}">
                <a16:creationId xmlns:a16="http://schemas.microsoft.com/office/drawing/2014/main" id="{79A5D092-6459-686B-D756-1703204D5008}"/>
              </a:ext>
            </a:extLst>
          </p:cNvPr>
          <p:cNvSpPr/>
          <p:nvPr/>
        </p:nvSpPr>
        <p:spPr>
          <a:xfrm flipV="1">
            <a:off x="6463301" y="4083438"/>
            <a:ext cx="223186" cy="68911"/>
          </a:xfrm>
          <a:prstGeom prst="cloud">
            <a:avLst/>
          </a:prstGeom>
          <a:solidFill>
            <a:schemeClr val="bg1"/>
          </a:solidFill>
          <a:ln w="15875"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6"/>
          </a:p>
        </p:txBody>
      </p:sp>
      <p:sp>
        <p:nvSpPr>
          <p:cNvPr id="330" name="Cloud 329">
            <a:extLst>
              <a:ext uri="{FF2B5EF4-FFF2-40B4-BE49-F238E27FC236}">
                <a16:creationId xmlns:a16="http://schemas.microsoft.com/office/drawing/2014/main" id="{DEB8EC7B-3041-C011-1C66-AF3837629B99}"/>
              </a:ext>
            </a:extLst>
          </p:cNvPr>
          <p:cNvSpPr/>
          <p:nvPr/>
        </p:nvSpPr>
        <p:spPr>
          <a:xfrm flipV="1">
            <a:off x="7038483" y="4087545"/>
            <a:ext cx="223186" cy="68911"/>
          </a:xfrm>
          <a:prstGeom prst="cloud">
            <a:avLst/>
          </a:prstGeom>
          <a:solidFill>
            <a:schemeClr val="bg1"/>
          </a:solidFill>
          <a:ln w="15875"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6"/>
          </a:p>
        </p:txBody>
      </p:sp>
      <p:sp>
        <p:nvSpPr>
          <p:cNvPr id="331" name="Cloud 330">
            <a:extLst>
              <a:ext uri="{FF2B5EF4-FFF2-40B4-BE49-F238E27FC236}">
                <a16:creationId xmlns:a16="http://schemas.microsoft.com/office/drawing/2014/main" id="{66F6F85C-AC61-2595-63F6-0F3B398C4050}"/>
              </a:ext>
            </a:extLst>
          </p:cNvPr>
          <p:cNvSpPr/>
          <p:nvPr/>
        </p:nvSpPr>
        <p:spPr>
          <a:xfrm flipV="1">
            <a:off x="5371260" y="4066679"/>
            <a:ext cx="223186" cy="68911"/>
          </a:xfrm>
          <a:prstGeom prst="cloud">
            <a:avLst/>
          </a:prstGeom>
          <a:solidFill>
            <a:schemeClr val="bg1"/>
          </a:solidFill>
          <a:ln w="15875"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6"/>
          </a:p>
        </p:txBody>
      </p:sp>
      <p:sp>
        <p:nvSpPr>
          <p:cNvPr id="332" name="Cloud 331">
            <a:extLst>
              <a:ext uri="{FF2B5EF4-FFF2-40B4-BE49-F238E27FC236}">
                <a16:creationId xmlns:a16="http://schemas.microsoft.com/office/drawing/2014/main" id="{6EBB217C-7623-0D28-1311-B2D6D5B47624}"/>
              </a:ext>
            </a:extLst>
          </p:cNvPr>
          <p:cNvSpPr/>
          <p:nvPr/>
        </p:nvSpPr>
        <p:spPr>
          <a:xfrm flipV="1">
            <a:off x="4867385" y="4065834"/>
            <a:ext cx="223186" cy="68911"/>
          </a:xfrm>
          <a:prstGeom prst="cloud">
            <a:avLst/>
          </a:prstGeom>
          <a:solidFill>
            <a:schemeClr val="bg1"/>
          </a:solidFill>
          <a:ln w="15875"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6"/>
          </a:p>
        </p:txBody>
      </p:sp>
      <p:cxnSp>
        <p:nvCxnSpPr>
          <p:cNvPr id="333" name="Straight Arrow Connector 332">
            <a:extLst>
              <a:ext uri="{FF2B5EF4-FFF2-40B4-BE49-F238E27FC236}">
                <a16:creationId xmlns:a16="http://schemas.microsoft.com/office/drawing/2014/main" id="{4741F6AE-6D1F-1D1F-1067-83715F744E28}"/>
              </a:ext>
            </a:extLst>
          </p:cNvPr>
          <p:cNvCxnSpPr>
            <a:cxnSpLocks/>
          </p:cNvCxnSpPr>
          <p:nvPr/>
        </p:nvCxnSpPr>
        <p:spPr>
          <a:xfrm>
            <a:off x="5972611" y="2965343"/>
            <a:ext cx="562739" cy="361185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4" name="Straight Arrow Connector 333">
            <a:extLst>
              <a:ext uri="{FF2B5EF4-FFF2-40B4-BE49-F238E27FC236}">
                <a16:creationId xmlns:a16="http://schemas.microsoft.com/office/drawing/2014/main" id="{AF9D20AA-283A-0CE2-D2B9-642B03B5F5F5}"/>
              </a:ext>
            </a:extLst>
          </p:cNvPr>
          <p:cNvCxnSpPr>
            <a:cxnSpLocks/>
          </p:cNvCxnSpPr>
          <p:nvPr/>
        </p:nvCxnSpPr>
        <p:spPr>
          <a:xfrm>
            <a:off x="5354545" y="2972040"/>
            <a:ext cx="791315" cy="1100667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5" name="Straight Arrow Connector 334">
            <a:extLst>
              <a:ext uri="{FF2B5EF4-FFF2-40B4-BE49-F238E27FC236}">
                <a16:creationId xmlns:a16="http://schemas.microsoft.com/office/drawing/2014/main" id="{305945D7-3CD5-8AEC-DC11-214D15118267}"/>
              </a:ext>
            </a:extLst>
          </p:cNvPr>
          <p:cNvCxnSpPr>
            <a:cxnSpLocks/>
          </p:cNvCxnSpPr>
          <p:nvPr/>
        </p:nvCxnSpPr>
        <p:spPr>
          <a:xfrm>
            <a:off x="5165406" y="1441131"/>
            <a:ext cx="1568684" cy="1552632"/>
          </a:xfrm>
          <a:prstGeom prst="straightConnector1">
            <a:avLst/>
          </a:prstGeom>
          <a:ln>
            <a:gradFill>
              <a:gsLst>
                <a:gs pos="60000">
                  <a:schemeClr val="bg1">
                    <a:lumMod val="50000"/>
                  </a:schemeClr>
                </a:gs>
                <a:gs pos="0">
                  <a:srgbClr val="FFFF00"/>
                </a:gs>
                <a:gs pos="100000">
                  <a:schemeClr val="tx1">
                    <a:lumMod val="85000"/>
                    <a:lumOff val="15000"/>
                  </a:schemeClr>
                </a:gs>
              </a:gsLst>
              <a:lin ang="5400000" scaled="1"/>
            </a:gradFill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6" name="Straight Arrow Connector 335">
            <a:extLst>
              <a:ext uri="{FF2B5EF4-FFF2-40B4-BE49-F238E27FC236}">
                <a16:creationId xmlns:a16="http://schemas.microsoft.com/office/drawing/2014/main" id="{A9553243-6751-48B7-35D2-5E33A85A955A}"/>
              </a:ext>
            </a:extLst>
          </p:cNvPr>
          <p:cNvCxnSpPr>
            <a:cxnSpLocks/>
          </p:cNvCxnSpPr>
          <p:nvPr/>
        </p:nvCxnSpPr>
        <p:spPr>
          <a:xfrm>
            <a:off x="5644244" y="3044074"/>
            <a:ext cx="455581" cy="1195305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7" name="TextBox 336">
            <a:extLst>
              <a:ext uri="{FF2B5EF4-FFF2-40B4-BE49-F238E27FC236}">
                <a16:creationId xmlns:a16="http://schemas.microsoft.com/office/drawing/2014/main" id="{5E570DA9-CDB6-8E73-5EC0-7CF8E3533B09}"/>
              </a:ext>
            </a:extLst>
          </p:cNvPr>
          <p:cNvSpPr txBox="1"/>
          <p:nvPr/>
        </p:nvSpPr>
        <p:spPr>
          <a:xfrm>
            <a:off x="6991780" y="3307850"/>
            <a:ext cx="1121368" cy="265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25" dirty="0">
                <a:latin typeface="Franklin Gothic Book" panose="020B0503020102020204" pitchFamily="34" charset="0"/>
                <a:ea typeface="Apple SD Gothic Neo" panose="02000300000000000000" pitchFamily="2" charset="-127"/>
                <a:cs typeface="Eurostile"/>
              </a:rPr>
              <a:t>Aerosols</a:t>
            </a:r>
          </a:p>
        </p:txBody>
      </p:sp>
      <p:sp>
        <p:nvSpPr>
          <p:cNvPr id="338" name="TextBox 337">
            <a:extLst>
              <a:ext uri="{FF2B5EF4-FFF2-40B4-BE49-F238E27FC236}">
                <a16:creationId xmlns:a16="http://schemas.microsoft.com/office/drawing/2014/main" id="{31C7ABD7-44B9-CAFD-4642-5401E6D1E287}"/>
              </a:ext>
            </a:extLst>
          </p:cNvPr>
          <p:cNvSpPr txBox="1"/>
          <p:nvPr/>
        </p:nvSpPr>
        <p:spPr>
          <a:xfrm>
            <a:off x="4450033" y="2691929"/>
            <a:ext cx="939411" cy="265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25" dirty="0">
                <a:latin typeface="Franklin Gothic Book" panose="020B0503020102020204" pitchFamily="34" charset="0"/>
                <a:ea typeface="Palatino" pitchFamily="2" charset="77"/>
                <a:cs typeface="Eurostile"/>
              </a:rPr>
              <a:t>Gases</a:t>
            </a:r>
          </a:p>
        </p:txBody>
      </p:sp>
      <p:sp>
        <p:nvSpPr>
          <p:cNvPr id="339" name="Cloud 338">
            <a:extLst>
              <a:ext uri="{FF2B5EF4-FFF2-40B4-BE49-F238E27FC236}">
                <a16:creationId xmlns:a16="http://schemas.microsoft.com/office/drawing/2014/main" id="{674C2282-E483-F4D0-354F-AE6354CC50DA}"/>
              </a:ext>
            </a:extLst>
          </p:cNvPr>
          <p:cNvSpPr/>
          <p:nvPr/>
        </p:nvSpPr>
        <p:spPr>
          <a:xfrm>
            <a:off x="4329680" y="3414908"/>
            <a:ext cx="1194073" cy="166040"/>
          </a:xfrm>
          <a:prstGeom prst="cloud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6"/>
          </a:p>
        </p:txBody>
      </p:sp>
      <p:sp>
        <p:nvSpPr>
          <p:cNvPr id="340" name="TextBox 339">
            <a:extLst>
              <a:ext uri="{FF2B5EF4-FFF2-40B4-BE49-F238E27FC236}">
                <a16:creationId xmlns:a16="http://schemas.microsoft.com/office/drawing/2014/main" id="{D0C25AED-1A42-CB47-5979-EBEFB9EA1B56}"/>
              </a:ext>
            </a:extLst>
          </p:cNvPr>
          <p:cNvSpPr txBox="1"/>
          <p:nvPr/>
        </p:nvSpPr>
        <p:spPr>
          <a:xfrm>
            <a:off x="7197611" y="3884023"/>
            <a:ext cx="577520" cy="265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25" dirty="0">
                <a:latin typeface="Franklin Gothic Book" panose="020B0503020102020204" pitchFamily="34" charset="0"/>
                <a:ea typeface="Palatino" pitchFamily="2" charset="77"/>
                <a:cs typeface="Eurostile"/>
              </a:rPr>
              <a:t>Foam</a:t>
            </a:r>
          </a:p>
        </p:txBody>
      </p:sp>
      <p:sp>
        <p:nvSpPr>
          <p:cNvPr id="341" name="Oval 340">
            <a:extLst>
              <a:ext uri="{FF2B5EF4-FFF2-40B4-BE49-F238E27FC236}">
                <a16:creationId xmlns:a16="http://schemas.microsoft.com/office/drawing/2014/main" id="{F12D0BCF-DF55-E08C-3C2A-A5E20AE0C189}"/>
              </a:ext>
            </a:extLst>
          </p:cNvPr>
          <p:cNvSpPr/>
          <p:nvPr/>
        </p:nvSpPr>
        <p:spPr>
          <a:xfrm>
            <a:off x="6148211" y="4273574"/>
            <a:ext cx="32146" cy="3214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6"/>
          </a:p>
        </p:txBody>
      </p:sp>
      <p:sp>
        <p:nvSpPr>
          <p:cNvPr id="342" name="Oval 341">
            <a:extLst>
              <a:ext uri="{FF2B5EF4-FFF2-40B4-BE49-F238E27FC236}">
                <a16:creationId xmlns:a16="http://schemas.microsoft.com/office/drawing/2014/main" id="{8CBA0458-6E2A-44FB-ED27-5B4B9A00802D}"/>
              </a:ext>
            </a:extLst>
          </p:cNvPr>
          <p:cNvSpPr/>
          <p:nvPr/>
        </p:nvSpPr>
        <p:spPr>
          <a:xfrm>
            <a:off x="6113069" y="4268370"/>
            <a:ext cx="32146" cy="3214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6"/>
          </a:p>
        </p:txBody>
      </p:sp>
      <p:sp>
        <p:nvSpPr>
          <p:cNvPr id="343" name="Oval 342">
            <a:extLst>
              <a:ext uri="{FF2B5EF4-FFF2-40B4-BE49-F238E27FC236}">
                <a16:creationId xmlns:a16="http://schemas.microsoft.com/office/drawing/2014/main" id="{BF376853-353C-961E-643A-709A5A256C58}"/>
              </a:ext>
            </a:extLst>
          </p:cNvPr>
          <p:cNvSpPr/>
          <p:nvPr/>
        </p:nvSpPr>
        <p:spPr>
          <a:xfrm>
            <a:off x="6125475" y="4219867"/>
            <a:ext cx="32146" cy="3214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6"/>
          </a:p>
        </p:txBody>
      </p:sp>
      <p:sp>
        <p:nvSpPr>
          <p:cNvPr id="344" name="Oval 343">
            <a:extLst>
              <a:ext uri="{FF2B5EF4-FFF2-40B4-BE49-F238E27FC236}">
                <a16:creationId xmlns:a16="http://schemas.microsoft.com/office/drawing/2014/main" id="{95B98E57-E44F-1D4C-1333-D5D0A24D0251}"/>
              </a:ext>
            </a:extLst>
          </p:cNvPr>
          <p:cNvSpPr/>
          <p:nvPr/>
        </p:nvSpPr>
        <p:spPr>
          <a:xfrm>
            <a:off x="6044906" y="4279068"/>
            <a:ext cx="32146" cy="3214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6"/>
          </a:p>
        </p:txBody>
      </p:sp>
      <p:sp>
        <p:nvSpPr>
          <p:cNvPr id="345" name="Oval 344">
            <a:extLst>
              <a:ext uri="{FF2B5EF4-FFF2-40B4-BE49-F238E27FC236}">
                <a16:creationId xmlns:a16="http://schemas.microsoft.com/office/drawing/2014/main" id="{97ADB9C9-91C9-C705-400B-145F41C90AA5}"/>
              </a:ext>
            </a:extLst>
          </p:cNvPr>
          <p:cNvSpPr/>
          <p:nvPr/>
        </p:nvSpPr>
        <p:spPr>
          <a:xfrm>
            <a:off x="6106936" y="4124349"/>
            <a:ext cx="32146" cy="3214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6"/>
          </a:p>
        </p:txBody>
      </p:sp>
      <p:sp>
        <p:nvSpPr>
          <p:cNvPr id="346" name="Oval 345">
            <a:extLst>
              <a:ext uri="{FF2B5EF4-FFF2-40B4-BE49-F238E27FC236}">
                <a16:creationId xmlns:a16="http://schemas.microsoft.com/office/drawing/2014/main" id="{2A2B856B-A2C3-292C-0320-605AE1C1110E}"/>
              </a:ext>
            </a:extLst>
          </p:cNvPr>
          <p:cNvSpPr/>
          <p:nvPr/>
        </p:nvSpPr>
        <p:spPr>
          <a:xfrm>
            <a:off x="6167261" y="4178324"/>
            <a:ext cx="32146" cy="3214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6"/>
          </a:p>
        </p:txBody>
      </p:sp>
      <p:cxnSp>
        <p:nvCxnSpPr>
          <p:cNvPr id="347" name="Straight Arrow Connector 346">
            <a:extLst>
              <a:ext uri="{FF2B5EF4-FFF2-40B4-BE49-F238E27FC236}">
                <a16:creationId xmlns:a16="http://schemas.microsoft.com/office/drawing/2014/main" id="{F23FD0D7-CE85-1AE4-AD6B-4FF1556EB787}"/>
              </a:ext>
            </a:extLst>
          </p:cNvPr>
          <p:cNvCxnSpPr>
            <a:cxnSpLocks/>
          </p:cNvCxnSpPr>
          <p:nvPr/>
        </p:nvCxnSpPr>
        <p:spPr>
          <a:xfrm>
            <a:off x="5136425" y="1456092"/>
            <a:ext cx="1423756" cy="1791949"/>
          </a:xfrm>
          <a:prstGeom prst="straightConnector1">
            <a:avLst/>
          </a:prstGeom>
          <a:ln>
            <a:gradFill>
              <a:gsLst>
                <a:gs pos="60000">
                  <a:schemeClr val="bg1">
                    <a:lumMod val="50000"/>
                  </a:schemeClr>
                </a:gs>
                <a:gs pos="0">
                  <a:srgbClr val="FFFF00"/>
                </a:gs>
                <a:gs pos="100000">
                  <a:schemeClr val="tx1">
                    <a:lumMod val="85000"/>
                    <a:lumOff val="15000"/>
                  </a:schemeClr>
                </a:gs>
              </a:gsLst>
              <a:lin ang="5400000" scaled="1"/>
            </a:gradFill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8" name="Straight Arrow Connector 347">
            <a:extLst>
              <a:ext uri="{FF2B5EF4-FFF2-40B4-BE49-F238E27FC236}">
                <a16:creationId xmlns:a16="http://schemas.microsoft.com/office/drawing/2014/main" id="{6F6BF0EF-02BD-8CCB-67EF-FB8BAE640E40}"/>
              </a:ext>
            </a:extLst>
          </p:cNvPr>
          <p:cNvCxnSpPr>
            <a:cxnSpLocks/>
          </p:cNvCxnSpPr>
          <p:nvPr/>
        </p:nvCxnSpPr>
        <p:spPr>
          <a:xfrm>
            <a:off x="5096466" y="1467233"/>
            <a:ext cx="821799" cy="1413916"/>
          </a:xfrm>
          <a:prstGeom prst="straightConnector1">
            <a:avLst/>
          </a:prstGeom>
          <a:ln>
            <a:gradFill>
              <a:gsLst>
                <a:gs pos="60000">
                  <a:schemeClr val="bg1">
                    <a:lumMod val="50000"/>
                  </a:schemeClr>
                </a:gs>
                <a:gs pos="0">
                  <a:srgbClr val="FFFF00"/>
                </a:gs>
                <a:gs pos="100000">
                  <a:schemeClr val="tx1">
                    <a:lumMod val="85000"/>
                    <a:lumOff val="15000"/>
                  </a:schemeClr>
                </a:gs>
              </a:gsLst>
              <a:lin ang="5400000" scaled="1"/>
            </a:gradFill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9" name="Straight Arrow Connector 348">
            <a:extLst>
              <a:ext uri="{FF2B5EF4-FFF2-40B4-BE49-F238E27FC236}">
                <a16:creationId xmlns:a16="http://schemas.microsoft.com/office/drawing/2014/main" id="{95848E29-479C-AF73-2B81-C0AC515B4C69}"/>
              </a:ext>
            </a:extLst>
          </p:cNvPr>
          <p:cNvCxnSpPr>
            <a:cxnSpLocks/>
          </p:cNvCxnSpPr>
          <p:nvPr/>
        </p:nvCxnSpPr>
        <p:spPr>
          <a:xfrm>
            <a:off x="5060973" y="1486778"/>
            <a:ext cx="550771" cy="1463911"/>
          </a:xfrm>
          <a:prstGeom prst="straightConnector1">
            <a:avLst/>
          </a:prstGeom>
          <a:ln>
            <a:gradFill>
              <a:gsLst>
                <a:gs pos="60000">
                  <a:schemeClr val="bg1">
                    <a:lumMod val="50000"/>
                  </a:schemeClr>
                </a:gs>
                <a:gs pos="0">
                  <a:srgbClr val="FFFF00"/>
                </a:gs>
                <a:gs pos="100000">
                  <a:schemeClr val="tx1">
                    <a:lumMod val="85000"/>
                    <a:lumOff val="15000"/>
                  </a:schemeClr>
                </a:gs>
              </a:gsLst>
              <a:lin ang="5400000" scaled="1"/>
            </a:gradFill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0" name="Straight Arrow Connector 349">
            <a:extLst>
              <a:ext uri="{FF2B5EF4-FFF2-40B4-BE49-F238E27FC236}">
                <a16:creationId xmlns:a16="http://schemas.microsoft.com/office/drawing/2014/main" id="{6C45F737-4967-3527-493A-2C462915834C}"/>
              </a:ext>
            </a:extLst>
          </p:cNvPr>
          <p:cNvCxnSpPr>
            <a:cxnSpLocks/>
          </p:cNvCxnSpPr>
          <p:nvPr/>
        </p:nvCxnSpPr>
        <p:spPr>
          <a:xfrm>
            <a:off x="5026318" y="1486778"/>
            <a:ext cx="297506" cy="1428573"/>
          </a:xfrm>
          <a:prstGeom prst="straightConnector1">
            <a:avLst/>
          </a:prstGeom>
          <a:ln>
            <a:gradFill>
              <a:gsLst>
                <a:gs pos="60000">
                  <a:schemeClr val="bg1">
                    <a:lumMod val="50000"/>
                  </a:schemeClr>
                </a:gs>
                <a:gs pos="0">
                  <a:srgbClr val="FFFF00"/>
                </a:gs>
                <a:gs pos="100000">
                  <a:schemeClr val="tx1">
                    <a:lumMod val="85000"/>
                    <a:lumOff val="15000"/>
                  </a:schemeClr>
                </a:gs>
              </a:gsLst>
              <a:lin ang="5400000" scaled="1"/>
            </a:gradFill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1" name="TextBox 350">
            <a:extLst>
              <a:ext uri="{FF2B5EF4-FFF2-40B4-BE49-F238E27FC236}">
                <a16:creationId xmlns:a16="http://schemas.microsoft.com/office/drawing/2014/main" id="{82F1A8A5-EEDD-73F2-7222-AD37874C6050}"/>
              </a:ext>
            </a:extLst>
          </p:cNvPr>
          <p:cNvSpPr txBox="1"/>
          <p:nvPr/>
        </p:nvSpPr>
        <p:spPr>
          <a:xfrm>
            <a:off x="7040343" y="1379099"/>
            <a:ext cx="633163" cy="28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66" b="1" i="1" spc="70" dirty="0">
                <a:solidFill>
                  <a:srgbClr val="FFFFF5"/>
                </a:solidFill>
                <a:latin typeface="Palatino" pitchFamily="2" charset="77"/>
                <a:ea typeface="Palatino" pitchFamily="2" charset="77"/>
                <a:cs typeface="Tahoma" panose="020B0604030504040204" pitchFamily="34" charset="0"/>
              </a:rPr>
              <a:t>L</a:t>
            </a:r>
            <a:r>
              <a:rPr lang="en-US" sz="1266" b="1" i="1" baseline="-25000" dirty="0">
                <a:solidFill>
                  <a:srgbClr val="FFFFF5"/>
                </a:solidFill>
                <a:latin typeface="Palatino" pitchFamily="2" charset="77"/>
                <a:ea typeface="Palatino" pitchFamily="2" charset="77"/>
                <a:cs typeface="Tahoma" panose="020B0604030504040204" pitchFamily="34" charset="0"/>
              </a:rPr>
              <a:t>t</a:t>
            </a:r>
          </a:p>
        </p:txBody>
      </p:sp>
      <p:grpSp>
        <p:nvGrpSpPr>
          <p:cNvPr id="352" name="Group 351">
            <a:extLst>
              <a:ext uri="{FF2B5EF4-FFF2-40B4-BE49-F238E27FC236}">
                <a16:creationId xmlns:a16="http://schemas.microsoft.com/office/drawing/2014/main" id="{5013F30B-F8A9-4C70-7C88-47BD572882F0}"/>
              </a:ext>
            </a:extLst>
          </p:cNvPr>
          <p:cNvGrpSpPr/>
          <p:nvPr/>
        </p:nvGrpSpPr>
        <p:grpSpPr>
          <a:xfrm rot="20322281">
            <a:off x="7101425" y="675609"/>
            <a:ext cx="845673" cy="757505"/>
            <a:chOff x="7085927" y="877083"/>
            <a:chExt cx="845673" cy="757505"/>
          </a:xfrm>
        </p:grpSpPr>
        <p:sp>
          <p:nvSpPr>
            <p:cNvPr id="353" name="Can 352">
              <a:extLst>
                <a:ext uri="{FF2B5EF4-FFF2-40B4-BE49-F238E27FC236}">
                  <a16:creationId xmlns:a16="http://schemas.microsoft.com/office/drawing/2014/main" id="{1BEE9EF1-F93F-9090-6A1C-705F8CD93F8C}"/>
                </a:ext>
              </a:extLst>
            </p:cNvPr>
            <p:cNvSpPr/>
            <p:nvPr/>
          </p:nvSpPr>
          <p:spPr>
            <a:xfrm rot="1740832">
              <a:off x="7430944" y="1006102"/>
              <a:ext cx="500656" cy="628486"/>
            </a:xfrm>
            <a:prstGeom prst="can">
              <a:avLst>
                <a:gd name="adj" fmla="val 13890"/>
              </a:avLst>
            </a:prstGeom>
            <a:gradFill>
              <a:gsLst>
                <a:gs pos="0">
                  <a:schemeClr val="bg1">
                    <a:lumMod val="65000"/>
                  </a:schemeClr>
                </a:gs>
                <a:gs pos="100000">
                  <a:schemeClr val="tx1">
                    <a:lumMod val="95000"/>
                    <a:lumOff val="5000"/>
                  </a:schemeClr>
                </a:gs>
              </a:gsLst>
              <a:lin ang="16200000" scaled="0"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6" dirty="0"/>
            </a:p>
          </p:txBody>
        </p:sp>
        <p:sp>
          <p:nvSpPr>
            <p:cNvPr id="354" name="Cube 353">
              <a:extLst>
                <a:ext uri="{FF2B5EF4-FFF2-40B4-BE49-F238E27FC236}">
                  <a16:creationId xmlns:a16="http://schemas.microsoft.com/office/drawing/2014/main" id="{5F7979B0-28D7-9E5A-2950-4336FB72E7CD}"/>
                </a:ext>
              </a:extLst>
            </p:cNvPr>
            <p:cNvSpPr/>
            <p:nvPr/>
          </p:nvSpPr>
          <p:spPr>
            <a:xfrm rot="17957443">
              <a:off x="7385901" y="1246189"/>
              <a:ext cx="156979" cy="100214"/>
            </a:xfrm>
            <a:prstGeom prst="cube">
              <a:avLst/>
            </a:prstGeom>
            <a:solidFill>
              <a:srgbClr val="0432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6" dirty="0"/>
            </a:p>
          </p:txBody>
        </p:sp>
        <p:sp>
          <p:nvSpPr>
            <p:cNvPr id="355" name="Cube 354">
              <a:extLst>
                <a:ext uri="{FF2B5EF4-FFF2-40B4-BE49-F238E27FC236}">
                  <a16:creationId xmlns:a16="http://schemas.microsoft.com/office/drawing/2014/main" id="{1AF3AEC2-9F44-660F-A5B5-8EB4A1202B0E}"/>
                </a:ext>
              </a:extLst>
            </p:cNvPr>
            <p:cNvSpPr/>
            <p:nvPr/>
          </p:nvSpPr>
          <p:spPr>
            <a:xfrm rot="17927649">
              <a:off x="7458897" y="1122364"/>
              <a:ext cx="156979" cy="100214"/>
            </a:xfrm>
            <a:prstGeom prst="cube">
              <a:avLst/>
            </a:prstGeom>
            <a:solidFill>
              <a:srgbClr val="00B05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6"/>
            </a:p>
          </p:txBody>
        </p:sp>
        <p:sp>
          <p:nvSpPr>
            <p:cNvPr id="356" name="Cube 355">
              <a:extLst>
                <a:ext uri="{FF2B5EF4-FFF2-40B4-BE49-F238E27FC236}">
                  <a16:creationId xmlns:a16="http://schemas.microsoft.com/office/drawing/2014/main" id="{CD3D8417-93C7-A7B6-8FE3-B7FAB1A47456}"/>
                </a:ext>
              </a:extLst>
            </p:cNvPr>
            <p:cNvSpPr/>
            <p:nvPr/>
          </p:nvSpPr>
          <p:spPr>
            <a:xfrm rot="17898888">
              <a:off x="7524740" y="1000914"/>
              <a:ext cx="156979" cy="100214"/>
            </a:xfrm>
            <a:prstGeom prst="cub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6"/>
            </a:p>
          </p:txBody>
        </p:sp>
        <p:cxnSp>
          <p:nvCxnSpPr>
            <p:cNvPr id="357" name="Straight Arrow Connector 356">
              <a:extLst>
                <a:ext uri="{FF2B5EF4-FFF2-40B4-BE49-F238E27FC236}">
                  <a16:creationId xmlns:a16="http://schemas.microsoft.com/office/drawing/2014/main" id="{A736AC56-E2E9-3A73-6092-65755F7B2A7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655247" y="1101523"/>
              <a:ext cx="194928" cy="107693"/>
            </a:xfrm>
            <a:prstGeom prst="straightConnector1">
              <a:avLst/>
            </a:prstGeom>
            <a:ln>
              <a:solidFill>
                <a:schemeClr val="bg1"/>
              </a:solidFill>
              <a:prstDash val="sysDot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58" name="TextBox 357">
              <a:extLst>
                <a:ext uri="{FF2B5EF4-FFF2-40B4-BE49-F238E27FC236}">
                  <a16:creationId xmlns:a16="http://schemas.microsoft.com/office/drawing/2014/main" id="{C0721055-84D2-DE83-BBF1-10BC9550643A}"/>
                </a:ext>
              </a:extLst>
            </p:cNvPr>
            <p:cNvSpPr txBox="1"/>
            <p:nvPr/>
          </p:nvSpPr>
          <p:spPr>
            <a:xfrm>
              <a:off x="7240680" y="877083"/>
              <a:ext cx="384648" cy="2437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84" b="1" i="1" dirty="0">
                  <a:solidFill>
                    <a:srgbClr val="FFFFF5"/>
                  </a:solidFill>
                  <a:latin typeface="Palatino" pitchFamily="2" charset="77"/>
                  <a:ea typeface="Palatino" pitchFamily="2" charset="77"/>
                  <a:cs typeface="Eurostile"/>
                </a:rPr>
                <a:t>DN</a:t>
              </a:r>
            </a:p>
          </p:txBody>
        </p:sp>
        <p:sp>
          <p:nvSpPr>
            <p:cNvPr id="359" name="TextBox 358">
              <a:extLst>
                <a:ext uri="{FF2B5EF4-FFF2-40B4-BE49-F238E27FC236}">
                  <a16:creationId xmlns:a16="http://schemas.microsoft.com/office/drawing/2014/main" id="{A3BE00CD-1BCE-3D9A-CC35-9DB3CB30D5BF}"/>
                </a:ext>
              </a:extLst>
            </p:cNvPr>
            <p:cNvSpPr txBox="1"/>
            <p:nvPr/>
          </p:nvSpPr>
          <p:spPr>
            <a:xfrm>
              <a:off x="7159761" y="1005906"/>
              <a:ext cx="384648" cy="2437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84" b="1" i="1" dirty="0">
                  <a:solidFill>
                    <a:srgbClr val="FFFFF5"/>
                  </a:solidFill>
                  <a:latin typeface="Palatino" pitchFamily="2" charset="77"/>
                  <a:ea typeface="Palatino" pitchFamily="2" charset="77"/>
                  <a:cs typeface="Eurostile"/>
                </a:rPr>
                <a:t>DN</a:t>
              </a:r>
            </a:p>
          </p:txBody>
        </p:sp>
        <p:sp>
          <p:nvSpPr>
            <p:cNvPr id="360" name="TextBox 359">
              <a:extLst>
                <a:ext uri="{FF2B5EF4-FFF2-40B4-BE49-F238E27FC236}">
                  <a16:creationId xmlns:a16="http://schemas.microsoft.com/office/drawing/2014/main" id="{9D601399-2315-4C57-F06D-9A6B3E6902EE}"/>
                </a:ext>
              </a:extLst>
            </p:cNvPr>
            <p:cNvSpPr txBox="1"/>
            <p:nvPr/>
          </p:nvSpPr>
          <p:spPr>
            <a:xfrm>
              <a:off x="7085927" y="1129599"/>
              <a:ext cx="384648" cy="2437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84" b="1" i="1" dirty="0">
                  <a:solidFill>
                    <a:srgbClr val="FFFFF5"/>
                  </a:solidFill>
                  <a:latin typeface="Palatino" pitchFamily="2" charset="77"/>
                  <a:ea typeface="Palatino" pitchFamily="2" charset="77"/>
                  <a:cs typeface="Eurostile"/>
                </a:rPr>
                <a:t>DN</a:t>
              </a:r>
            </a:p>
          </p:txBody>
        </p:sp>
        <p:cxnSp>
          <p:nvCxnSpPr>
            <p:cNvPr id="361" name="Straight Arrow Connector 360">
              <a:extLst>
                <a:ext uri="{FF2B5EF4-FFF2-40B4-BE49-F238E27FC236}">
                  <a16:creationId xmlns:a16="http://schemas.microsoft.com/office/drawing/2014/main" id="{02774532-3105-99A2-5FBB-FADF25D9377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591917" y="1218560"/>
              <a:ext cx="194928" cy="107693"/>
            </a:xfrm>
            <a:prstGeom prst="straightConnector1">
              <a:avLst/>
            </a:prstGeom>
            <a:ln>
              <a:solidFill>
                <a:schemeClr val="bg1"/>
              </a:solidFill>
              <a:prstDash val="sysDot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2" name="Straight Arrow Connector 361">
              <a:extLst>
                <a:ext uri="{FF2B5EF4-FFF2-40B4-BE49-F238E27FC236}">
                  <a16:creationId xmlns:a16="http://schemas.microsoft.com/office/drawing/2014/main" id="{7AA6A7A0-3D2A-2B69-5816-C670DDE8365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519009" y="1336604"/>
              <a:ext cx="194928" cy="107693"/>
            </a:xfrm>
            <a:prstGeom prst="straightConnector1">
              <a:avLst/>
            </a:prstGeom>
            <a:ln>
              <a:solidFill>
                <a:schemeClr val="bg1"/>
              </a:solidFill>
              <a:prstDash val="sysDot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63" name="Straight Arrow Connector 362">
            <a:extLst>
              <a:ext uri="{FF2B5EF4-FFF2-40B4-BE49-F238E27FC236}">
                <a16:creationId xmlns:a16="http://schemas.microsoft.com/office/drawing/2014/main" id="{E9455469-F558-43E6-E5D9-842E99E23B11}"/>
              </a:ext>
            </a:extLst>
          </p:cNvPr>
          <p:cNvCxnSpPr>
            <a:cxnSpLocks/>
          </p:cNvCxnSpPr>
          <p:nvPr/>
        </p:nvCxnSpPr>
        <p:spPr>
          <a:xfrm flipV="1">
            <a:off x="6103908" y="1449310"/>
            <a:ext cx="1492956" cy="2821788"/>
          </a:xfrm>
          <a:prstGeom prst="straightConnector1">
            <a:avLst/>
          </a:prstGeom>
          <a:ln>
            <a:gradFill>
              <a:gsLst>
                <a:gs pos="85000">
                  <a:srgbClr val="FFFFF5"/>
                </a:gs>
                <a:gs pos="44000">
                  <a:schemeClr val="tx1"/>
                </a:gs>
                <a:gs pos="0">
                  <a:srgbClr val="002060"/>
                </a:gs>
                <a:gs pos="100000">
                  <a:srgbClr val="FFFFF5"/>
                </a:gs>
              </a:gsLst>
              <a:lin ang="5400000" scaled="1"/>
            </a:gradFill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4" name="TextBox 363">
            <a:extLst>
              <a:ext uri="{FF2B5EF4-FFF2-40B4-BE49-F238E27FC236}">
                <a16:creationId xmlns:a16="http://schemas.microsoft.com/office/drawing/2014/main" id="{AB67D2EB-6610-E941-34FA-2BEF73D17BC6}"/>
              </a:ext>
            </a:extLst>
          </p:cNvPr>
          <p:cNvSpPr txBox="1"/>
          <p:nvPr/>
        </p:nvSpPr>
        <p:spPr>
          <a:xfrm>
            <a:off x="6201656" y="3676836"/>
            <a:ext cx="633163" cy="28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66" b="1" i="1" spc="70" dirty="0" err="1">
                <a:solidFill>
                  <a:srgbClr val="0432FF"/>
                </a:solidFill>
                <a:latin typeface="Palatino" pitchFamily="2" charset="77"/>
                <a:ea typeface="Palatino" pitchFamily="2" charset="77"/>
                <a:cs typeface="Tahoma" panose="020B0604030504040204" pitchFamily="34" charset="0"/>
              </a:rPr>
              <a:t>L</a:t>
            </a:r>
            <a:r>
              <a:rPr lang="en-US" sz="1266" b="1" i="1" baseline="-25000" dirty="0" err="1">
                <a:solidFill>
                  <a:srgbClr val="0432FF"/>
                </a:solidFill>
                <a:latin typeface="Palatino" pitchFamily="2" charset="77"/>
                <a:ea typeface="Palatino" pitchFamily="2" charset="77"/>
                <a:cs typeface="Tahoma" panose="020B0604030504040204" pitchFamily="34" charset="0"/>
              </a:rPr>
              <a:t>w</a:t>
            </a:r>
            <a:endParaRPr lang="en-US" sz="1266" b="1" i="1" baseline="-25000" dirty="0">
              <a:solidFill>
                <a:srgbClr val="0432FF"/>
              </a:solidFill>
              <a:latin typeface="Palatino" pitchFamily="2" charset="77"/>
              <a:ea typeface="Palatino" pitchFamily="2" charset="77"/>
              <a:cs typeface="Tahoma" panose="020B0604030504040204" pitchFamily="34" charset="0"/>
            </a:endParaRPr>
          </a:p>
        </p:txBody>
      </p:sp>
      <p:sp>
        <p:nvSpPr>
          <p:cNvPr id="365" name="TextBox 364">
            <a:extLst>
              <a:ext uri="{FF2B5EF4-FFF2-40B4-BE49-F238E27FC236}">
                <a16:creationId xmlns:a16="http://schemas.microsoft.com/office/drawing/2014/main" id="{1EAD591E-AA84-D3C2-400D-D95B32F1FA65}"/>
              </a:ext>
            </a:extLst>
          </p:cNvPr>
          <p:cNvSpPr txBox="1"/>
          <p:nvPr/>
        </p:nvSpPr>
        <p:spPr>
          <a:xfrm>
            <a:off x="5654761" y="4312701"/>
            <a:ext cx="868700" cy="265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25" b="1" dirty="0">
                <a:solidFill>
                  <a:schemeClr val="bg1"/>
                </a:solidFill>
                <a:latin typeface="Palatino" pitchFamily="2" charset="77"/>
                <a:ea typeface="Palatino" pitchFamily="2" charset="77"/>
                <a:cs typeface="Eurostile"/>
              </a:rPr>
              <a:t>(</a:t>
            </a:r>
            <a:r>
              <a:rPr lang="en-US" sz="1125" b="1" dirty="0" err="1">
                <a:solidFill>
                  <a:schemeClr val="bg1"/>
                </a:solidFill>
                <a:latin typeface="Palatino" pitchFamily="2" charset="77"/>
                <a:ea typeface="Palatino" pitchFamily="2" charset="77"/>
                <a:cs typeface="Eurostile"/>
              </a:rPr>
              <a:t>lat</a:t>
            </a:r>
            <a:r>
              <a:rPr lang="en-US" sz="1125" b="1" dirty="0">
                <a:solidFill>
                  <a:schemeClr val="bg1"/>
                </a:solidFill>
                <a:latin typeface="Palatino" pitchFamily="2" charset="77"/>
                <a:ea typeface="Palatino" pitchFamily="2" charset="77"/>
                <a:cs typeface="Eurostile"/>
              </a:rPr>
              <a:t>°, </a:t>
            </a:r>
            <a:r>
              <a:rPr lang="en-US" sz="1125" b="1" dirty="0" err="1">
                <a:solidFill>
                  <a:schemeClr val="bg1"/>
                </a:solidFill>
                <a:latin typeface="Palatino" pitchFamily="2" charset="77"/>
                <a:ea typeface="Palatino" pitchFamily="2" charset="77"/>
                <a:cs typeface="Eurostile"/>
              </a:rPr>
              <a:t>lon</a:t>
            </a:r>
            <a:r>
              <a:rPr lang="en-US" sz="1125" b="1" dirty="0">
                <a:solidFill>
                  <a:schemeClr val="bg1"/>
                </a:solidFill>
                <a:latin typeface="Palatino" pitchFamily="2" charset="77"/>
                <a:ea typeface="Palatino" pitchFamily="2" charset="77"/>
                <a:cs typeface="Eurostile"/>
              </a:rPr>
              <a:t>°)</a:t>
            </a:r>
            <a:endParaRPr lang="en-US" sz="1125" b="1" baseline="-25000" dirty="0">
              <a:solidFill>
                <a:schemeClr val="bg1"/>
              </a:solidFill>
              <a:latin typeface="Palatino" pitchFamily="2" charset="77"/>
              <a:ea typeface="Palatino" pitchFamily="2" charset="77"/>
              <a:cs typeface="Eurostile"/>
            </a:endParaRPr>
          </a:p>
        </p:txBody>
      </p:sp>
      <p:sp>
        <p:nvSpPr>
          <p:cNvPr id="366" name="TextBox 365">
            <a:extLst>
              <a:ext uri="{FF2B5EF4-FFF2-40B4-BE49-F238E27FC236}">
                <a16:creationId xmlns:a16="http://schemas.microsoft.com/office/drawing/2014/main" id="{096F5765-2CF8-1A2A-41BB-31E10AA72F63}"/>
              </a:ext>
            </a:extLst>
          </p:cNvPr>
          <p:cNvSpPr txBox="1"/>
          <p:nvPr/>
        </p:nvSpPr>
        <p:spPr>
          <a:xfrm rot="16200000">
            <a:off x="5683407" y="3491854"/>
            <a:ext cx="681667" cy="28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266" b="1" i="1" spc="70" dirty="0">
                <a:solidFill>
                  <a:srgbClr val="0432FF"/>
                </a:solidFill>
                <a:latin typeface="Palatino" pitchFamily="2" charset="77"/>
                <a:ea typeface="Palatino" pitchFamily="2" charset="77"/>
                <a:cs typeface="Tahoma" panose="020B0604030504040204" pitchFamily="34" charset="0"/>
              </a:rPr>
              <a:t>θ</a:t>
            </a:r>
            <a:r>
              <a:rPr lang="en-US" sz="1266" b="1" i="1" spc="70" baseline="-25000" dirty="0" err="1">
                <a:solidFill>
                  <a:srgbClr val="0432FF"/>
                </a:solidFill>
                <a:latin typeface="Palatino" pitchFamily="2" charset="77"/>
                <a:ea typeface="Palatino" pitchFamily="2" charset="77"/>
                <a:cs typeface="Tahoma" panose="020B0604030504040204" pitchFamily="34" charset="0"/>
              </a:rPr>
              <a:t>solz</a:t>
            </a:r>
            <a:endParaRPr lang="en-US" sz="1266" b="1" i="1" baseline="-25000" dirty="0">
              <a:solidFill>
                <a:srgbClr val="0432FF"/>
              </a:solidFill>
              <a:latin typeface="Palatino" pitchFamily="2" charset="77"/>
              <a:ea typeface="Palatino" pitchFamily="2" charset="77"/>
              <a:cs typeface="Tahoma" panose="020B0604030504040204" pitchFamily="34" charset="0"/>
            </a:endParaRPr>
          </a:p>
        </p:txBody>
      </p:sp>
      <p:sp>
        <p:nvSpPr>
          <p:cNvPr id="367" name="TextBox 366">
            <a:extLst>
              <a:ext uri="{FF2B5EF4-FFF2-40B4-BE49-F238E27FC236}">
                <a16:creationId xmlns:a16="http://schemas.microsoft.com/office/drawing/2014/main" id="{823ED7D9-F8A7-CF92-F6B4-B51AB7E95BC2}"/>
              </a:ext>
            </a:extLst>
          </p:cNvPr>
          <p:cNvSpPr txBox="1"/>
          <p:nvPr/>
        </p:nvSpPr>
        <p:spPr>
          <a:xfrm rot="16200000">
            <a:off x="5906058" y="3495854"/>
            <a:ext cx="681667" cy="28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266" b="1" i="1" spc="70" dirty="0">
                <a:solidFill>
                  <a:srgbClr val="0432FF"/>
                </a:solidFill>
                <a:latin typeface="Palatino" pitchFamily="2" charset="77"/>
                <a:ea typeface="Palatino" pitchFamily="2" charset="77"/>
                <a:cs typeface="Tahoma" panose="020B0604030504040204" pitchFamily="34" charset="0"/>
              </a:rPr>
              <a:t>θ</a:t>
            </a:r>
            <a:r>
              <a:rPr lang="en-US" sz="1266" b="1" i="1" spc="70" baseline="-25000" dirty="0" err="1">
                <a:solidFill>
                  <a:srgbClr val="0432FF"/>
                </a:solidFill>
                <a:latin typeface="Palatino" pitchFamily="2" charset="77"/>
                <a:ea typeface="Palatino" pitchFamily="2" charset="77"/>
                <a:cs typeface="Tahoma" panose="020B0604030504040204" pitchFamily="34" charset="0"/>
              </a:rPr>
              <a:t>satz</a:t>
            </a:r>
            <a:endParaRPr lang="en-US" sz="1266" b="1" i="1" baseline="-25000" dirty="0">
              <a:solidFill>
                <a:srgbClr val="0432FF"/>
              </a:solidFill>
              <a:latin typeface="Palatino" pitchFamily="2" charset="77"/>
              <a:ea typeface="Palatino" pitchFamily="2" charset="77"/>
              <a:cs typeface="Tahoma" panose="020B0604030504040204" pitchFamily="34" charset="0"/>
            </a:endParaRPr>
          </a:p>
        </p:txBody>
      </p:sp>
      <p:cxnSp>
        <p:nvCxnSpPr>
          <p:cNvPr id="368" name="Straight Connector 367">
            <a:extLst>
              <a:ext uri="{FF2B5EF4-FFF2-40B4-BE49-F238E27FC236}">
                <a16:creationId xmlns:a16="http://schemas.microsoft.com/office/drawing/2014/main" id="{85592460-E64A-0377-C323-E5BE7B228A1D}"/>
              </a:ext>
            </a:extLst>
          </p:cNvPr>
          <p:cNvCxnSpPr>
            <a:cxnSpLocks/>
          </p:cNvCxnSpPr>
          <p:nvPr/>
        </p:nvCxnSpPr>
        <p:spPr>
          <a:xfrm flipH="1" flipV="1">
            <a:off x="6136127" y="3497928"/>
            <a:ext cx="6247" cy="485439"/>
          </a:xfrm>
          <a:prstGeom prst="line">
            <a:avLst/>
          </a:prstGeom>
          <a:ln w="19050"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9" name="Straight Connector 368">
            <a:extLst>
              <a:ext uri="{FF2B5EF4-FFF2-40B4-BE49-F238E27FC236}">
                <a16:creationId xmlns:a16="http://schemas.microsoft.com/office/drawing/2014/main" id="{30C29D9C-C65E-43D9-8F57-9C77E45ED8D4}"/>
              </a:ext>
            </a:extLst>
          </p:cNvPr>
          <p:cNvCxnSpPr>
            <a:cxnSpLocks/>
          </p:cNvCxnSpPr>
          <p:nvPr/>
        </p:nvCxnSpPr>
        <p:spPr>
          <a:xfrm flipH="1" flipV="1">
            <a:off x="7659965" y="1447401"/>
            <a:ext cx="13541" cy="1038964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0" name="TextBox 369">
            <a:extLst>
              <a:ext uri="{FF2B5EF4-FFF2-40B4-BE49-F238E27FC236}">
                <a16:creationId xmlns:a16="http://schemas.microsoft.com/office/drawing/2014/main" id="{A3896D5A-6FC8-C789-B7D8-37B5828A6033}"/>
              </a:ext>
            </a:extLst>
          </p:cNvPr>
          <p:cNvSpPr txBox="1"/>
          <p:nvPr/>
        </p:nvSpPr>
        <p:spPr>
          <a:xfrm rot="16200000">
            <a:off x="7254182" y="1684263"/>
            <a:ext cx="540814" cy="265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125" b="1" dirty="0">
                <a:solidFill>
                  <a:schemeClr val="bg1"/>
                </a:solidFill>
                <a:latin typeface="Palatino" pitchFamily="2" charset="77"/>
                <a:ea typeface="Palatino" pitchFamily="2" charset="77"/>
                <a:cs typeface="Eurostile"/>
              </a:rPr>
              <a:t>θ</a:t>
            </a:r>
            <a:r>
              <a:rPr lang="en-US" sz="1125" b="1" baseline="-25000" dirty="0">
                <a:solidFill>
                  <a:schemeClr val="bg1"/>
                </a:solidFill>
                <a:latin typeface="Palatino" pitchFamily="2" charset="77"/>
                <a:ea typeface="Palatino" pitchFamily="2" charset="77"/>
                <a:cs typeface="Eurostile"/>
              </a:rPr>
              <a:t>scan</a:t>
            </a:r>
          </a:p>
        </p:txBody>
      </p:sp>
      <p:sp>
        <p:nvSpPr>
          <p:cNvPr id="371" name="TextBox 370">
            <a:extLst>
              <a:ext uri="{FF2B5EF4-FFF2-40B4-BE49-F238E27FC236}">
                <a16:creationId xmlns:a16="http://schemas.microsoft.com/office/drawing/2014/main" id="{76DC28C5-F19A-38BA-160D-ACBAB6C9700D}"/>
              </a:ext>
            </a:extLst>
          </p:cNvPr>
          <p:cNvSpPr txBox="1"/>
          <p:nvPr/>
        </p:nvSpPr>
        <p:spPr>
          <a:xfrm rot="16200000">
            <a:off x="7477801" y="942533"/>
            <a:ext cx="164134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chemeClr val="bg1"/>
                </a:solidFill>
                <a:latin typeface="Palatino" pitchFamily="2" charset="77"/>
                <a:ea typeface="Palatino" pitchFamily="2" charset="77"/>
                <a:cs typeface="Eurostile"/>
              </a:rPr>
              <a:t>Platform Geometry</a:t>
            </a:r>
          </a:p>
          <a:p>
            <a:pPr algn="ctr"/>
            <a:r>
              <a:rPr lang="en-US" sz="1000" b="1" dirty="0">
                <a:solidFill>
                  <a:schemeClr val="bg1"/>
                </a:solidFill>
                <a:latin typeface="Palatino" pitchFamily="2" charset="77"/>
                <a:ea typeface="Palatino" pitchFamily="2" charset="77"/>
                <a:cs typeface="Eurostile"/>
              </a:rPr>
              <a:t>(</a:t>
            </a:r>
            <a:r>
              <a:rPr lang="en-US" sz="1000" b="1" dirty="0" err="1">
                <a:solidFill>
                  <a:schemeClr val="bg1"/>
                </a:solidFill>
                <a:latin typeface="Palatino" pitchFamily="2" charset="77"/>
                <a:ea typeface="Palatino" pitchFamily="2" charset="77"/>
                <a:cs typeface="Eurostile"/>
              </a:rPr>
              <a:t>lat</a:t>
            </a:r>
            <a:r>
              <a:rPr lang="en-US" sz="1000" b="1" dirty="0">
                <a:solidFill>
                  <a:schemeClr val="bg1"/>
                </a:solidFill>
                <a:latin typeface="Palatino" pitchFamily="2" charset="77"/>
                <a:ea typeface="Palatino" pitchFamily="2" charset="77"/>
                <a:cs typeface="Eurostile"/>
              </a:rPr>
              <a:t>°, </a:t>
            </a:r>
            <a:r>
              <a:rPr lang="en-US" sz="1000" b="1" dirty="0" err="1">
                <a:solidFill>
                  <a:schemeClr val="bg1"/>
                </a:solidFill>
                <a:latin typeface="Palatino" pitchFamily="2" charset="77"/>
                <a:ea typeface="Palatino" pitchFamily="2" charset="77"/>
                <a:cs typeface="Eurostile"/>
              </a:rPr>
              <a:t>lon</a:t>
            </a:r>
            <a:r>
              <a:rPr lang="en-US" sz="1000" b="1" dirty="0">
                <a:solidFill>
                  <a:schemeClr val="bg1"/>
                </a:solidFill>
                <a:latin typeface="Palatino" pitchFamily="2" charset="77"/>
                <a:ea typeface="Palatino" pitchFamily="2" charset="77"/>
                <a:cs typeface="Eurostile"/>
              </a:rPr>
              <a:t>°)</a:t>
            </a:r>
          </a:p>
          <a:p>
            <a:pPr algn="ctr"/>
            <a:r>
              <a:rPr lang="en-US" sz="1000" b="1" dirty="0">
                <a:solidFill>
                  <a:schemeClr val="bg1"/>
                </a:solidFill>
                <a:latin typeface="Palatino" pitchFamily="2" charset="77"/>
                <a:ea typeface="Palatino" pitchFamily="2" charset="77"/>
                <a:cs typeface="Eurostile"/>
              </a:rPr>
              <a:t>(yaw, pitch, roll,)</a:t>
            </a:r>
            <a:endParaRPr lang="en-US" sz="1000" b="1" baseline="-25000" dirty="0">
              <a:solidFill>
                <a:schemeClr val="bg1"/>
              </a:solidFill>
              <a:latin typeface="Palatino" pitchFamily="2" charset="77"/>
              <a:ea typeface="Palatino" pitchFamily="2" charset="77"/>
              <a:cs typeface="Eurostile"/>
            </a:endParaRPr>
          </a:p>
        </p:txBody>
      </p:sp>
      <p:sp>
        <p:nvSpPr>
          <p:cNvPr id="372" name="TextBox 371">
            <a:extLst>
              <a:ext uri="{FF2B5EF4-FFF2-40B4-BE49-F238E27FC236}">
                <a16:creationId xmlns:a16="http://schemas.microsoft.com/office/drawing/2014/main" id="{4ACE30A2-3F28-4066-E71D-D9248C6E05B0}"/>
              </a:ext>
            </a:extLst>
          </p:cNvPr>
          <p:cNvSpPr txBox="1"/>
          <p:nvPr/>
        </p:nvSpPr>
        <p:spPr>
          <a:xfrm>
            <a:off x="4451767" y="3139976"/>
            <a:ext cx="939411" cy="265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25" dirty="0">
                <a:latin typeface="Franklin Gothic Book" panose="020B0503020102020204" pitchFamily="34" charset="0"/>
                <a:ea typeface="Palatino" pitchFamily="2" charset="77"/>
                <a:cs typeface="Eurostile"/>
              </a:rPr>
              <a:t>Clouds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167614E-B5C9-B9E9-FB7E-63FBE03736C7}"/>
              </a:ext>
            </a:extLst>
          </p:cNvPr>
          <p:cNvSpPr/>
          <p:nvPr/>
        </p:nvSpPr>
        <p:spPr>
          <a:xfrm>
            <a:off x="526771" y="600007"/>
            <a:ext cx="1009793" cy="453384"/>
          </a:xfrm>
          <a:prstGeom prst="ellipse">
            <a:avLst/>
          </a:prstGeom>
          <a:solidFill>
            <a:srgbClr val="DCFB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Satellite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C73D2AFB-A253-200D-4B49-9CF68D6BF668}"/>
              </a:ext>
            </a:extLst>
          </p:cNvPr>
          <p:cNvCxnSpPr>
            <a:cxnSpLocks/>
          </p:cNvCxnSpPr>
          <p:nvPr/>
        </p:nvCxnSpPr>
        <p:spPr>
          <a:xfrm>
            <a:off x="1032518" y="1152081"/>
            <a:ext cx="0" cy="29554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C02FED4-AB01-D251-929C-29AAF5D26AF1}"/>
              </a:ext>
            </a:extLst>
          </p:cNvPr>
          <p:cNvCxnSpPr>
            <a:cxnSpLocks/>
          </p:cNvCxnSpPr>
          <p:nvPr/>
        </p:nvCxnSpPr>
        <p:spPr>
          <a:xfrm flipH="1">
            <a:off x="1606281" y="807583"/>
            <a:ext cx="440236" cy="1248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rapezoid 7">
            <a:extLst>
              <a:ext uri="{FF2B5EF4-FFF2-40B4-BE49-F238E27FC236}">
                <a16:creationId xmlns:a16="http://schemas.microsoft.com/office/drawing/2014/main" id="{0D86C966-B898-71B6-01C0-5B6CE2781AAE}"/>
              </a:ext>
            </a:extLst>
          </p:cNvPr>
          <p:cNvSpPr/>
          <p:nvPr/>
        </p:nvSpPr>
        <p:spPr>
          <a:xfrm>
            <a:off x="326025" y="1531898"/>
            <a:ext cx="1438260" cy="473992"/>
          </a:xfrm>
          <a:prstGeom prst="trapezoid">
            <a:avLst/>
          </a:prstGeom>
          <a:solidFill>
            <a:srgbClr val="DCFB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Receiving Station</a:t>
            </a:r>
          </a:p>
          <a:p>
            <a:pPr algn="ctr"/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Data Provider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A4F75C9-D0ED-0238-3F95-00F6DE4A3A7B}"/>
              </a:ext>
            </a:extLst>
          </p:cNvPr>
          <p:cNvCxnSpPr>
            <a:cxnSpLocks/>
          </p:cNvCxnSpPr>
          <p:nvPr/>
        </p:nvCxnSpPr>
        <p:spPr>
          <a:xfrm>
            <a:off x="1037762" y="2049867"/>
            <a:ext cx="0" cy="21029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40D1069F-3F82-17D3-EDB0-1830505178DD}"/>
              </a:ext>
            </a:extLst>
          </p:cNvPr>
          <p:cNvSpPr/>
          <p:nvPr/>
        </p:nvSpPr>
        <p:spPr>
          <a:xfrm>
            <a:off x="472381" y="2313447"/>
            <a:ext cx="1150521" cy="622621"/>
          </a:xfrm>
          <a:prstGeom prst="rect">
            <a:avLst/>
          </a:prstGeom>
          <a:solidFill>
            <a:srgbClr val="DCFFE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Level-0 Files*</a:t>
            </a:r>
          </a:p>
          <a:p>
            <a:pPr algn="ctr"/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Level-1A Files*</a:t>
            </a:r>
          </a:p>
          <a:p>
            <a:pPr algn="ctr"/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Level-1B Files*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0E6D87D-EE74-7FEA-D116-767DE421590E}"/>
              </a:ext>
            </a:extLst>
          </p:cNvPr>
          <p:cNvCxnSpPr>
            <a:cxnSpLocks/>
          </p:cNvCxnSpPr>
          <p:nvPr/>
        </p:nvCxnSpPr>
        <p:spPr>
          <a:xfrm>
            <a:off x="1039330" y="3003543"/>
            <a:ext cx="0" cy="30953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A picture containing blue, porcelain&#10;&#10;Description automatically generated">
            <a:extLst>
              <a:ext uri="{FF2B5EF4-FFF2-40B4-BE49-F238E27FC236}">
                <a16:creationId xmlns:a16="http://schemas.microsoft.com/office/drawing/2014/main" id="{202B191B-7C97-3577-528D-FDA1550D37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9351" y="390204"/>
            <a:ext cx="790229" cy="790229"/>
          </a:xfrm>
          <a:prstGeom prst="rect">
            <a:avLst/>
          </a:prstGeom>
        </p:spPr>
      </p:pic>
      <p:sp>
        <p:nvSpPr>
          <p:cNvPr id="15" name="Cube 14">
            <a:extLst>
              <a:ext uri="{FF2B5EF4-FFF2-40B4-BE49-F238E27FC236}">
                <a16:creationId xmlns:a16="http://schemas.microsoft.com/office/drawing/2014/main" id="{53211412-1099-4171-6D14-3B27F6BF9F1C}"/>
              </a:ext>
            </a:extLst>
          </p:cNvPr>
          <p:cNvSpPr/>
          <p:nvPr/>
        </p:nvSpPr>
        <p:spPr>
          <a:xfrm>
            <a:off x="356837" y="3351577"/>
            <a:ext cx="1556445" cy="1456745"/>
          </a:xfrm>
          <a:prstGeom prst="cube">
            <a:avLst>
              <a:gd name="adj" fmla="val 15786"/>
            </a:avLst>
          </a:prstGeom>
          <a:solidFill>
            <a:srgbClr val="DCFB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6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BD00C4C-4D8B-F88C-0343-3E2C9F31872E}"/>
              </a:ext>
            </a:extLst>
          </p:cNvPr>
          <p:cNvSpPr/>
          <p:nvPr/>
        </p:nvSpPr>
        <p:spPr>
          <a:xfrm>
            <a:off x="534286" y="3807463"/>
            <a:ext cx="937004" cy="898031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3AAD35-CB77-5091-EE1E-D8A4FD07FF1C}"/>
              </a:ext>
            </a:extLst>
          </p:cNvPr>
          <p:cNvSpPr txBox="1"/>
          <p:nvPr/>
        </p:nvSpPr>
        <p:spPr>
          <a:xfrm>
            <a:off x="643146" y="3562393"/>
            <a:ext cx="749130" cy="265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25" dirty="0"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OB.DAAC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948E443-F561-0579-BA7F-EA3886DAB320}"/>
              </a:ext>
            </a:extLst>
          </p:cNvPr>
          <p:cNvSpPr txBox="1"/>
          <p:nvPr/>
        </p:nvSpPr>
        <p:spPr>
          <a:xfrm>
            <a:off x="523481" y="3752512"/>
            <a:ext cx="981061" cy="871521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400"/>
              </a:spcAft>
            </a:pPr>
            <a:r>
              <a:rPr lang="en-US" sz="1130" dirty="0">
                <a:solidFill>
                  <a:srgbClr val="FFFFF5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ODPS</a:t>
            </a:r>
          </a:p>
          <a:p>
            <a:pPr algn="ctr"/>
            <a:r>
              <a:rPr lang="en-US" sz="900" dirty="0">
                <a:solidFill>
                  <a:srgbClr val="FFFFF5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Ocean</a:t>
            </a:r>
          </a:p>
          <a:p>
            <a:pPr algn="ctr"/>
            <a:r>
              <a:rPr lang="en-US" sz="900" dirty="0">
                <a:solidFill>
                  <a:srgbClr val="FFFFF5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Data</a:t>
            </a:r>
          </a:p>
          <a:p>
            <a:pPr algn="ctr"/>
            <a:r>
              <a:rPr lang="en-US" sz="900" dirty="0">
                <a:solidFill>
                  <a:srgbClr val="FFFFF5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Processing</a:t>
            </a:r>
          </a:p>
          <a:p>
            <a:pPr algn="ctr"/>
            <a:r>
              <a:rPr lang="en-US" sz="900" dirty="0">
                <a:solidFill>
                  <a:srgbClr val="FFFFF5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System</a:t>
            </a:r>
          </a:p>
        </p:txBody>
      </p:sp>
      <p:pic>
        <p:nvPicPr>
          <p:cNvPr id="19" name="Content Placeholder 5" descr="nasa-meatball_transpaent.gif">
            <a:extLst>
              <a:ext uri="{FF2B5EF4-FFF2-40B4-BE49-F238E27FC236}">
                <a16:creationId xmlns:a16="http://schemas.microsoft.com/office/drawing/2014/main" id="{B48D05C7-3796-810C-C948-6D80808A3FD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318" b="-1813"/>
          <a:stretch/>
        </p:blipFill>
        <p:spPr>
          <a:xfrm>
            <a:off x="1436506" y="3609717"/>
            <a:ext cx="215519" cy="189577"/>
          </a:xfrm>
          <a:prstGeom prst="rect">
            <a:avLst/>
          </a:prstGeom>
          <a:ln>
            <a:noFill/>
          </a:ln>
          <a:effectLst/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F854E54D-A0E6-552B-A308-24A1BC533F95}"/>
              </a:ext>
            </a:extLst>
          </p:cNvPr>
          <p:cNvSpPr txBox="1"/>
          <p:nvPr/>
        </p:nvSpPr>
        <p:spPr>
          <a:xfrm>
            <a:off x="381068" y="4820705"/>
            <a:ext cx="120898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* Mission dependent</a:t>
            </a:r>
          </a:p>
        </p:txBody>
      </p:sp>
    </p:spTree>
    <p:extLst>
      <p:ext uri="{BB962C8B-B14F-4D97-AF65-F5344CB8AC3E}">
        <p14:creationId xmlns:p14="http://schemas.microsoft.com/office/powerpoint/2010/main" val="17157170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79047FAB-BA66-31D3-37AC-959AEC8743C4}"/>
              </a:ext>
            </a:extLst>
          </p:cNvPr>
          <p:cNvCxnSpPr>
            <a:cxnSpLocks/>
          </p:cNvCxnSpPr>
          <p:nvPr/>
        </p:nvCxnSpPr>
        <p:spPr>
          <a:xfrm flipV="1">
            <a:off x="7824307" y="3973351"/>
            <a:ext cx="1090333" cy="943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200A00D-F2F6-F283-6BC1-2AB1147AF8BA}"/>
              </a:ext>
            </a:extLst>
          </p:cNvPr>
          <p:cNvCxnSpPr>
            <a:cxnSpLocks/>
          </p:cNvCxnSpPr>
          <p:nvPr/>
        </p:nvCxnSpPr>
        <p:spPr>
          <a:xfrm flipV="1">
            <a:off x="7139131" y="3982353"/>
            <a:ext cx="1090333" cy="943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C14DC6E2-A555-1A51-78CF-1EB08CEE3137}"/>
              </a:ext>
            </a:extLst>
          </p:cNvPr>
          <p:cNvSpPr/>
          <p:nvPr/>
        </p:nvSpPr>
        <p:spPr>
          <a:xfrm>
            <a:off x="5247122" y="1151714"/>
            <a:ext cx="2039471" cy="2712418"/>
          </a:xfrm>
          <a:prstGeom prst="rect">
            <a:avLst/>
          </a:prstGeom>
          <a:solidFill>
            <a:srgbClr val="FFFBE9"/>
          </a:solidFill>
          <a:ln w="952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125" dirty="0" err="1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SeaDAS</a:t>
            </a:r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Science</a:t>
            </a:r>
          </a:p>
          <a:p>
            <a:pPr algn="ctr"/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Processing Tools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F2A5EE0-B49B-AAB5-F923-FFE5026EDBF4}"/>
              </a:ext>
            </a:extLst>
          </p:cNvPr>
          <p:cNvCxnSpPr>
            <a:cxnSpLocks/>
          </p:cNvCxnSpPr>
          <p:nvPr/>
        </p:nvCxnSpPr>
        <p:spPr>
          <a:xfrm>
            <a:off x="5409950" y="1601990"/>
            <a:ext cx="1752893" cy="0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21354C2-E2AF-2758-81F9-BEABB064597D}"/>
              </a:ext>
            </a:extLst>
          </p:cNvPr>
          <p:cNvCxnSpPr>
            <a:cxnSpLocks/>
          </p:cNvCxnSpPr>
          <p:nvPr/>
        </p:nvCxnSpPr>
        <p:spPr>
          <a:xfrm flipV="1">
            <a:off x="7147369" y="1838406"/>
            <a:ext cx="9978" cy="215338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6" name="Cube 75">
            <a:extLst>
              <a:ext uri="{FF2B5EF4-FFF2-40B4-BE49-F238E27FC236}">
                <a16:creationId xmlns:a16="http://schemas.microsoft.com/office/drawing/2014/main" id="{B490BCCC-E803-C626-FF6B-D0EDFD224AE3}"/>
              </a:ext>
            </a:extLst>
          </p:cNvPr>
          <p:cNvSpPr/>
          <p:nvPr/>
        </p:nvSpPr>
        <p:spPr>
          <a:xfrm>
            <a:off x="356837" y="3351577"/>
            <a:ext cx="1556445" cy="1456745"/>
          </a:xfrm>
          <a:prstGeom prst="cube">
            <a:avLst>
              <a:gd name="adj" fmla="val 15786"/>
            </a:avLst>
          </a:prstGeom>
          <a:solidFill>
            <a:srgbClr val="DCFB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6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794580E-650F-03F7-9699-CCC6C38BB702}"/>
              </a:ext>
            </a:extLst>
          </p:cNvPr>
          <p:cNvSpPr/>
          <p:nvPr/>
        </p:nvSpPr>
        <p:spPr>
          <a:xfrm>
            <a:off x="534286" y="3807463"/>
            <a:ext cx="937004" cy="898031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SeaDAS</a:t>
            </a:r>
            <a:r>
              <a:rPr lang="en-US" dirty="0"/>
              <a:t>-OCSSW OB.DAAC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Software D</a:t>
            </a:r>
            <a:r>
              <a:rPr lang="en-US" dirty="0">
                <a:solidFill>
                  <a:srgbClr val="0070C0"/>
                </a:solidFill>
              </a:rPr>
              <a:t>ata Flow and Tools</a:t>
            </a:r>
            <a:endParaRPr lang="en-US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DBDD6C7-6133-DA22-F3CE-0B1C72306B8B}"/>
              </a:ext>
            </a:extLst>
          </p:cNvPr>
          <p:cNvSpPr/>
          <p:nvPr/>
        </p:nvSpPr>
        <p:spPr>
          <a:xfrm>
            <a:off x="526771" y="600007"/>
            <a:ext cx="1009793" cy="453384"/>
          </a:xfrm>
          <a:prstGeom prst="ellipse">
            <a:avLst/>
          </a:prstGeom>
          <a:solidFill>
            <a:srgbClr val="DCFB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Satellite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1B625736-8149-1A45-B941-E83B00C3DF53}"/>
              </a:ext>
            </a:extLst>
          </p:cNvPr>
          <p:cNvCxnSpPr>
            <a:cxnSpLocks/>
          </p:cNvCxnSpPr>
          <p:nvPr/>
        </p:nvCxnSpPr>
        <p:spPr>
          <a:xfrm>
            <a:off x="1032518" y="1152081"/>
            <a:ext cx="0" cy="29554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D08D2DF3-68EB-71D7-E820-736930D902CB}"/>
              </a:ext>
            </a:extLst>
          </p:cNvPr>
          <p:cNvCxnSpPr>
            <a:cxnSpLocks/>
          </p:cNvCxnSpPr>
          <p:nvPr/>
        </p:nvCxnSpPr>
        <p:spPr>
          <a:xfrm flipH="1">
            <a:off x="1606281" y="807583"/>
            <a:ext cx="440236" cy="1248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rapezoid 32">
            <a:extLst>
              <a:ext uri="{FF2B5EF4-FFF2-40B4-BE49-F238E27FC236}">
                <a16:creationId xmlns:a16="http://schemas.microsoft.com/office/drawing/2014/main" id="{57A4180C-A1AB-13A8-1E44-80543094541E}"/>
              </a:ext>
            </a:extLst>
          </p:cNvPr>
          <p:cNvSpPr/>
          <p:nvPr/>
        </p:nvSpPr>
        <p:spPr>
          <a:xfrm>
            <a:off x="326025" y="1531898"/>
            <a:ext cx="1438260" cy="473992"/>
          </a:xfrm>
          <a:prstGeom prst="trapezoid">
            <a:avLst/>
          </a:prstGeom>
          <a:solidFill>
            <a:srgbClr val="DCFB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Receiving Station</a:t>
            </a:r>
          </a:p>
          <a:p>
            <a:pPr algn="ctr"/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Data Provider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42CF4D1-37F8-0166-F0CB-BC18ABE53B83}"/>
              </a:ext>
            </a:extLst>
          </p:cNvPr>
          <p:cNvSpPr/>
          <p:nvPr/>
        </p:nvSpPr>
        <p:spPr>
          <a:xfrm>
            <a:off x="2431986" y="2102251"/>
            <a:ext cx="1088554" cy="285090"/>
          </a:xfrm>
          <a:prstGeom prst="rect">
            <a:avLst/>
          </a:prstGeom>
          <a:solidFill>
            <a:srgbClr val="DCFFE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Geo Files*</a:t>
            </a:r>
          </a:p>
        </p:txBody>
      </p: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7A99773F-5283-10E5-F087-9A4011A2655D}"/>
              </a:ext>
            </a:extLst>
          </p:cNvPr>
          <p:cNvCxnSpPr>
            <a:cxnSpLocks/>
          </p:cNvCxnSpPr>
          <p:nvPr/>
        </p:nvCxnSpPr>
        <p:spPr>
          <a:xfrm>
            <a:off x="1037762" y="2049867"/>
            <a:ext cx="0" cy="21029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0" name="Rectangle 69">
            <a:extLst>
              <a:ext uri="{FF2B5EF4-FFF2-40B4-BE49-F238E27FC236}">
                <a16:creationId xmlns:a16="http://schemas.microsoft.com/office/drawing/2014/main" id="{CD0F3196-F1E1-CF19-8CCC-D59A0886F2EC}"/>
              </a:ext>
            </a:extLst>
          </p:cNvPr>
          <p:cNvSpPr/>
          <p:nvPr/>
        </p:nvSpPr>
        <p:spPr>
          <a:xfrm>
            <a:off x="472381" y="2313447"/>
            <a:ext cx="1150521" cy="622621"/>
          </a:xfrm>
          <a:prstGeom prst="rect">
            <a:avLst/>
          </a:prstGeom>
          <a:solidFill>
            <a:srgbClr val="DCFFE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Level-0 Files*</a:t>
            </a:r>
          </a:p>
          <a:p>
            <a:pPr algn="ctr"/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Level-1A Files*</a:t>
            </a:r>
          </a:p>
          <a:p>
            <a:pPr algn="ctr"/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Level-1B Files*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9499E0F9-34FB-2CCF-80DF-46B1D52DC41B}"/>
              </a:ext>
            </a:extLst>
          </p:cNvPr>
          <p:cNvSpPr/>
          <p:nvPr/>
        </p:nvSpPr>
        <p:spPr>
          <a:xfrm>
            <a:off x="2426870" y="1358773"/>
            <a:ext cx="1176205" cy="622622"/>
          </a:xfrm>
          <a:prstGeom prst="rect">
            <a:avLst/>
          </a:prstGeom>
          <a:solidFill>
            <a:srgbClr val="DCFFE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Level-0 Files*</a:t>
            </a:r>
          </a:p>
          <a:p>
            <a:pPr algn="ctr"/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Level-1A Files*</a:t>
            </a:r>
          </a:p>
          <a:p>
            <a:pPr algn="ctr"/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Level-1B Files*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A0F9A49A-07EB-A082-C5DC-FFEC92D461CA}"/>
              </a:ext>
            </a:extLst>
          </p:cNvPr>
          <p:cNvSpPr txBox="1"/>
          <p:nvPr/>
        </p:nvSpPr>
        <p:spPr>
          <a:xfrm>
            <a:off x="643146" y="3562393"/>
            <a:ext cx="749130" cy="265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25" dirty="0"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OB.DAAC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11F6029D-D3AD-FBA5-E8EC-5EDEA2D7CF45}"/>
              </a:ext>
            </a:extLst>
          </p:cNvPr>
          <p:cNvSpPr txBox="1"/>
          <p:nvPr/>
        </p:nvSpPr>
        <p:spPr>
          <a:xfrm>
            <a:off x="523481" y="3752512"/>
            <a:ext cx="981061" cy="266227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30" dirty="0">
                <a:solidFill>
                  <a:srgbClr val="FFFFF5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ODPS</a:t>
            </a:r>
          </a:p>
        </p:txBody>
      </p:sp>
      <p:pic>
        <p:nvPicPr>
          <p:cNvPr id="82" name="Content Placeholder 5" descr="nasa-meatball_transpaent.gif">
            <a:extLst>
              <a:ext uri="{FF2B5EF4-FFF2-40B4-BE49-F238E27FC236}">
                <a16:creationId xmlns:a16="http://schemas.microsoft.com/office/drawing/2014/main" id="{BB18A023-5A31-C6EB-1FC9-836EA8CB35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318" b="-1813"/>
          <a:stretch/>
        </p:blipFill>
        <p:spPr>
          <a:xfrm>
            <a:off x="1436506" y="3609717"/>
            <a:ext cx="215519" cy="189577"/>
          </a:xfrm>
          <a:prstGeom prst="rect">
            <a:avLst/>
          </a:prstGeom>
          <a:ln>
            <a:noFill/>
          </a:ln>
          <a:effectLst/>
        </p:spPr>
      </p:pic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54FCCC75-7ADA-6E5C-2131-A6BDEE5A1CCF}"/>
              </a:ext>
            </a:extLst>
          </p:cNvPr>
          <p:cNvCxnSpPr>
            <a:cxnSpLocks/>
          </p:cNvCxnSpPr>
          <p:nvPr/>
        </p:nvCxnSpPr>
        <p:spPr>
          <a:xfrm>
            <a:off x="1039330" y="3003543"/>
            <a:ext cx="0" cy="30953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9" name="Trapezoid 88">
            <a:extLst>
              <a:ext uri="{FF2B5EF4-FFF2-40B4-BE49-F238E27FC236}">
                <a16:creationId xmlns:a16="http://schemas.microsoft.com/office/drawing/2014/main" id="{571565B4-9264-E90D-944D-C0DCEC2D594D}"/>
              </a:ext>
            </a:extLst>
          </p:cNvPr>
          <p:cNvSpPr/>
          <p:nvPr/>
        </p:nvSpPr>
        <p:spPr>
          <a:xfrm>
            <a:off x="3558855" y="4384879"/>
            <a:ext cx="1262689" cy="300228"/>
          </a:xfrm>
          <a:prstGeom prst="trapezoid">
            <a:avLst/>
          </a:prstGeom>
          <a:solidFill>
            <a:srgbClr val="DCFB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EF350140-0055-C3A7-09D9-987A83C80384}"/>
              </a:ext>
            </a:extLst>
          </p:cNvPr>
          <p:cNvSpPr/>
          <p:nvPr/>
        </p:nvSpPr>
        <p:spPr>
          <a:xfrm>
            <a:off x="2175014" y="4387928"/>
            <a:ext cx="1019585" cy="312148"/>
          </a:xfrm>
          <a:prstGeom prst="rect">
            <a:avLst/>
          </a:prstGeom>
          <a:solidFill>
            <a:srgbClr val="DCFFE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Ancillary Files</a:t>
            </a:r>
          </a:p>
        </p:txBody>
      </p:sp>
      <p:cxnSp>
        <p:nvCxnSpPr>
          <p:cNvPr id="93" name="Straight Arrow Connector 92">
            <a:extLst>
              <a:ext uri="{FF2B5EF4-FFF2-40B4-BE49-F238E27FC236}">
                <a16:creationId xmlns:a16="http://schemas.microsoft.com/office/drawing/2014/main" id="{F575F28C-3337-70CF-F45A-48B60D84A4DC}"/>
              </a:ext>
            </a:extLst>
          </p:cNvPr>
          <p:cNvCxnSpPr>
            <a:cxnSpLocks/>
          </p:cNvCxnSpPr>
          <p:nvPr/>
        </p:nvCxnSpPr>
        <p:spPr>
          <a:xfrm flipH="1">
            <a:off x="3239348" y="4549275"/>
            <a:ext cx="281036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4" name="Rectangle 93">
            <a:extLst>
              <a:ext uri="{FF2B5EF4-FFF2-40B4-BE49-F238E27FC236}">
                <a16:creationId xmlns:a16="http://schemas.microsoft.com/office/drawing/2014/main" id="{ADDC54E4-92C3-A31F-B2DE-B97002D74085}"/>
              </a:ext>
            </a:extLst>
          </p:cNvPr>
          <p:cNvSpPr/>
          <p:nvPr/>
        </p:nvSpPr>
        <p:spPr>
          <a:xfrm>
            <a:off x="3572060" y="4410160"/>
            <a:ext cx="1253308" cy="25201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Ancillary Sources</a:t>
            </a:r>
          </a:p>
        </p:txBody>
      </p: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D1A29962-6652-AB53-139B-FC3A4BF6E158}"/>
              </a:ext>
            </a:extLst>
          </p:cNvPr>
          <p:cNvCxnSpPr>
            <a:cxnSpLocks/>
          </p:cNvCxnSpPr>
          <p:nvPr/>
        </p:nvCxnSpPr>
        <p:spPr>
          <a:xfrm>
            <a:off x="3547888" y="2219181"/>
            <a:ext cx="63341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A988ABB7-9D85-0473-7B6F-3725821AD543}"/>
              </a:ext>
            </a:extLst>
          </p:cNvPr>
          <p:cNvCxnSpPr>
            <a:cxnSpLocks/>
          </p:cNvCxnSpPr>
          <p:nvPr/>
        </p:nvCxnSpPr>
        <p:spPr>
          <a:xfrm>
            <a:off x="3659882" y="1650564"/>
            <a:ext cx="52673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>
            <a:extLst>
              <a:ext uri="{FF2B5EF4-FFF2-40B4-BE49-F238E27FC236}">
                <a16:creationId xmlns:a16="http://schemas.microsoft.com/office/drawing/2014/main" id="{8AEE18EB-3421-53D7-1C67-E3888FB201AA}"/>
              </a:ext>
            </a:extLst>
          </p:cNvPr>
          <p:cNvCxnSpPr>
            <a:cxnSpLocks/>
          </p:cNvCxnSpPr>
          <p:nvPr/>
        </p:nvCxnSpPr>
        <p:spPr>
          <a:xfrm flipV="1">
            <a:off x="4188571" y="1645248"/>
            <a:ext cx="0" cy="262544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Arrow Connector 107">
            <a:extLst>
              <a:ext uri="{FF2B5EF4-FFF2-40B4-BE49-F238E27FC236}">
                <a16:creationId xmlns:a16="http://schemas.microsoft.com/office/drawing/2014/main" id="{47B61361-0CB3-7195-D7CC-D26FF5C17761}"/>
              </a:ext>
            </a:extLst>
          </p:cNvPr>
          <p:cNvCxnSpPr>
            <a:cxnSpLocks/>
          </p:cNvCxnSpPr>
          <p:nvPr/>
        </p:nvCxnSpPr>
        <p:spPr>
          <a:xfrm flipH="1">
            <a:off x="1837525" y="4548745"/>
            <a:ext cx="296242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>
            <a:extLst>
              <a:ext uri="{FF2B5EF4-FFF2-40B4-BE49-F238E27FC236}">
                <a16:creationId xmlns:a16="http://schemas.microsoft.com/office/drawing/2014/main" id="{3D1E46BA-7B22-BF21-D4FD-2B3149232431}"/>
              </a:ext>
            </a:extLst>
          </p:cNvPr>
          <p:cNvCxnSpPr>
            <a:cxnSpLocks/>
          </p:cNvCxnSpPr>
          <p:nvPr/>
        </p:nvCxnSpPr>
        <p:spPr>
          <a:xfrm flipV="1">
            <a:off x="2152496" y="1635242"/>
            <a:ext cx="0" cy="255455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>
            <a:extLst>
              <a:ext uri="{FF2B5EF4-FFF2-40B4-BE49-F238E27FC236}">
                <a16:creationId xmlns:a16="http://schemas.microsoft.com/office/drawing/2014/main" id="{2AAA4CA8-5B4B-3703-FAFF-E0D9ABDD16E0}"/>
              </a:ext>
            </a:extLst>
          </p:cNvPr>
          <p:cNvCxnSpPr>
            <a:cxnSpLocks/>
          </p:cNvCxnSpPr>
          <p:nvPr/>
        </p:nvCxnSpPr>
        <p:spPr>
          <a:xfrm>
            <a:off x="1862823" y="4189798"/>
            <a:ext cx="30337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Arrow Connector 114">
            <a:extLst>
              <a:ext uri="{FF2B5EF4-FFF2-40B4-BE49-F238E27FC236}">
                <a16:creationId xmlns:a16="http://schemas.microsoft.com/office/drawing/2014/main" id="{FACC67D3-2663-7D86-7A94-809986A2FD41}"/>
              </a:ext>
            </a:extLst>
          </p:cNvPr>
          <p:cNvCxnSpPr>
            <a:cxnSpLocks/>
          </p:cNvCxnSpPr>
          <p:nvPr/>
        </p:nvCxnSpPr>
        <p:spPr>
          <a:xfrm>
            <a:off x="2146586" y="2176491"/>
            <a:ext cx="252313" cy="5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Arrow Connector 115">
            <a:extLst>
              <a:ext uri="{FF2B5EF4-FFF2-40B4-BE49-F238E27FC236}">
                <a16:creationId xmlns:a16="http://schemas.microsoft.com/office/drawing/2014/main" id="{B734181B-65A2-2B71-38DC-7E2BA46BAEA5}"/>
              </a:ext>
            </a:extLst>
          </p:cNvPr>
          <p:cNvCxnSpPr>
            <a:cxnSpLocks/>
          </p:cNvCxnSpPr>
          <p:nvPr/>
        </p:nvCxnSpPr>
        <p:spPr>
          <a:xfrm>
            <a:off x="2143325" y="1635242"/>
            <a:ext cx="252313" cy="5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Arrow Connector 117">
            <a:extLst>
              <a:ext uri="{FF2B5EF4-FFF2-40B4-BE49-F238E27FC236}">
                <a16:creationId xmlns:a16="http://schemas.microsoft.com/office/drawing/2014/main" id="{04953B96-E30C-0A4A-E1C1-911FF1C9D961}"/>
              </a:ext>
            </a:extLst>
          </p:cNvPr>
          <p:cNvCxnSpPr>
            <a:cxnSpLocks/>
          </p:cNvCxnSpPr>
          <p:nvPr/>
        </p:nvCxnSpPr>
        <p:spPr>
          <a:xfrm>
            <a:off x="4188570" y="4270691"/>
            <a:ext cx="3467823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5" name="Picture 134" descr="A picture containing blue, porcelain&#10;&#10;Description automatically generated">
            <a:extLst>
              <a:ext uri="{FF2B5EF4-FFF2-40B4-BE49-F238E27FC236}">
                <a16:creationId xmlns:a16="http://schemas.microsoft.com/office/drawing/2014/main" id="{2E9E8BAC-8D99-FB71-A33C-BADA29FD48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9351" y="390204"/>
            <a:ext cx="790229" cy="79022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0FD9E7B-A5F0-357E-00FD-095AB255246F}"/>
              </a:ext>
            </a:extLst>
          </p:cNvPr>
          <p:cNvSpPr/>
          <p:nvPr/>
        </p:nvSpPr>
        <p:spPr>
          <a:xfrm>
            <a:off x="2429589" y="3770456"/>
            <a:ext cx="1019585" cy="312148"/>
          </a:xfrm>
          <a:prstGeom prst="rect">
            <a:avLst/>
          </a:prstGeom>
          <a:solidFill>
            <a:srgbClr val="DCFFE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Ancillary Files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59BC5C6-1327-B9D9-F777-3D0B62391E26}"/>
              </a:ext>
            </a:extLst>
          </p:cNvPr>
          <p:cNvCxnSpPr>
            <a:cxnSpLocks/>
          </p:cNvCxnSpPr>
          <p:nvPr/>
        </p:nvCxnSpPr>
        <p:spPr>
          <a:xfrm>
            <a:off x="3519993" y="3937092"/>
            <a:ext cx="66857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3E6C94F2-8564-D166-6666-5E4F4649ABEF}"/>
              </a:ext>
            </a:extLst>
          </p:cNvPr>
          <p:cNvCxnSpPr>
            <a:cxnSpLocks/>
          </p:cNvCxnSpPr>
          <p:nvPr/>
        </p:nvCxnSpPr>
        <p:spPr>
          <a:xfrm>
            <a:off x="2154902" y="3913846"/>
            <a:ext cx="252313" cy="5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picture containing graphic design, graphics, poster, colorfulness&#10;&#10;Description automatically generated">
            <a:extLst>
              <a:ext uri="{FF2B5EF4-FFF2-40B4-BE49-F238E27FC236}">
                <a16:creationId xmlns:a16="http://schemas.microsoft.com/office/drawing/2014/main" id="{E84B73B3-45AE-05A8-34F3-14FFBF1929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516" y="3978318"/>
            <a:ext cx="673139" cy="67313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B1943D2-EF77-D0C5-15FD-B8C628C7C4CA}"/>
              </a:ext>
            </a:extLst>
          </p:cNvPr>
          <p:cNvSpPr txBox="1"/>
          <p:nvPr/>
        </p:nvSpPr>
        <p:spPr>
          <a:xfrm>
            <a:off x="381068" y="4820705"/>
            <a:ext cx="120898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* Mission dependent</a:t>
            </a:r>
          </a:p>
        </p:txBody>
      </p:sp>
      <p:sp>
        <p:nvSpPr>
          <p:cNvPr id="14" name="Snip Same Side Corner Rectangle 13">
            <a:extLst>
              <a:ext uri="{FF2B5EF4-FFF2-40B4-BE49-F238E27FC236}">
                <a16:creationId xmlns:a16="http://schemas.microsoft.com/office/drawing/2014/main" id="{29CC858D-F0DA-735B-9170-8F1276D92F24}"/>
              </a:ext>
            </a:extLst>
          </p:cNvPr>
          <p:cNvSpPr/>
          <p:nvPr/>
        </p:nvSpPr>
        <p:spPr>
          <a:xfrm>
            <a:off x="7699176" y="3390825"/>
            <a:ext cx="1079669" cy="1384245"/>
          </a:xfrm>
          <a:prstGeom prst="snip2SameRect">
            <a:avLst>
              <a:gd name="adj1" fmla="val 50000"/>
              <a:gd name="adj2" fmla="val 0"/>
            </a:avLst>
          </a:prstGeom>
          <a:solidFill>
            <a:srgbClr val="DCFB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6"/>
          </a:p>
        </p:txBody>
      </p:sp>
      <p:pic>
        <p:nvPicPr>
          <p:cNvPr id="15" name="Picture 14" descr="A picture containing graphic design, graphics, poster, colorfulness&#10;&#10;Description automatically generated">
            <a:extLst>
              <a:ext uri="{FF2B5EF4-FFF2-40B4-BE49-F238E27FC236}">
                <a16:creationId xmlns:a16="http://schemas.microsoft.com/office/drawing/2014/main" id="{B0814F24-7EE4-6EC1-33F8-8C329327D4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1132" y="3982353"/>
            <a:ext cx="673139" cy="67313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5ED783C-996B-1303-5F27-29EBAEC2342F}"/>
              </a:ext>
            </a:extLst>
          </p:cNvPr>
          <p:cNvCxnSpPr>
            <a:cxnSpLocks/>
          </p:cNvCxnSpPr>
          <p:nvPr/>
        </p:nvCxnSpPr>
        <p:spPr>
          <a:xfrm flipH="1">
            <a:off x="6928666" y="1847011"/>
            <a:ext cx="224652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Rectangle 31">
            <a:extLst>
              <a:ext uri="{FF2B5EF4-FFF2-40B4-BE49-F238E27FC236}">
                <a16:creationId xmlns:a16="http://schemas.microsoft.com/office/drawing/2014/main" id="{CA667982-FB7F-6423-A5BB-C74956A9EAB7}"/>
              </a:ext>
            </a:extLst>
          </p:cNvPr>
          <p:cNvSpPr/>
          <p:nvPr/>
        </p:nvSpPr>
        <p:spPr>
          <a:xfrm>
            <a:off x="5409950" y="3361401"/>
            <a:ext cx="1486151" cy="280396"/>
          </a:xfrm>
          <a:prstGeom prst="rect">
            <a:avLst/>
          </a:prstGeom>
          <a:solidFill>
            <a:srgbClr val="FFFBE9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Level-3 Mapped Files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9B667B6-E477-0A8A-898A-13DD3C2D837C}"/>
              </a:ext>
            </a:extLst>
          </p:cNvPr>
          <p:cNvSpPr/>
          <p:nvPr/>
        </p:nvSpPr>
        <p:spPr>
          <a:xfrm>
            <a:off x="5421427" y="2943118"/>
            <a:ext cx="1486151" cy="280396"/>
          </a:xfrm>
          <a:prstGeom prst="rect">
            <a:avLst/>
          </a:prstGeom>
          <a:solidFill>
            <a:srgbClr val="DCFFE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Level-3 Binned Files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7814E901-37CB-1003-123A-2CB6D062AE76}"/>
              </a:ext>
            </a:extLst>
          </p:cNvPr>
          <p:cNvSpPr/>
          <p:nvPr/>
        </p:nvSpPr>
        <p:spPr>
          <a:xfrm>
            <a:off x="5815230" y="1695861"/>
            <a:ext cx="1088554" cy="285090"/>
          </a:xfrm>
          <a:prstGeom prst="rect">
            <a:avLst/>
          </a:prstGeom>
          <a:solidFill>
            <a:srgbClr val="DCFFE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Geo Files*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0B1397D-E741-09B8-24F3-39FF1921B1A4}"/>
              </a:ext>
            </a:extLst>
          </p:cNvPr>
          <p:cNvSpPr/>
          <p:nvPr/>
        </p:nvSpPr>
        <p:spPr>
          <a:xfrm>
            <a:off x="5733514" y="2102251"/>
            <a:ext cx="1174064" cy="285090"/>
          </a:xfrm>
          <a:prstGeom prst="rect">
            <a:avLst/>
          </a:prstGeom>
          <a:solidFill>
            <a:srgbClr val="DCFFE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Level-1B Files*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0CBAFA38-6E18-8B1D-72B2-5D399833C7C8}"/>
              </a:ext>
            </a:extLst>
          </p:cNvPr>
          <p:cNvSpPr/>
          <p:nvPr/>
        </p:nvSpPr>
        <p:spPr>
          <a:xfrm>
            <a:off x="5733514" y="2516112"/>
            <a:ext cx="1174064" cy="285090"/>
          </a:xfrm>
          <a:prstGeom prst="rect">
            <a:avLst/>
          </a:prstGeom>
          <a:solidFill>
            <a:srgbClr val="DCFFE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Level-2 Files*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50126F0D-3EAB-9D7C-04F5-90B67DA18178}"/>
              </a:ext>
            </a:extLst>
          </p:cNvPr>
          <p:cNvCxnSpPr>
            <a:cxnSpLocks/>
          </p:cNvCxnSpPr>
          <p:nvPr/>
        </p:nvCxnSpPr>
        <p:spPr>
          <a:xfrm flipH="1">
            <a:off x="6935016" y="2259761"/>
            <a:ext cx="224652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4B0E4F87-251F-1098-2BBD-CF08A59260E9}"/>
              </a:ext>
            </a:extLst>
          </p:cNvPr>
          <p:cNvCxnSpPr>
            <a:cxnSpLocks/>
          </p:cNvCxnSpPr>
          <p:nvPr/>
        </p:nvCxnSpPr>
        <p:spPr>
          <a:xfrm flipH="1">
            <a:off x="6938191" y="2656636"/>
            <a:ext cx="224652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2061CAA8-A5D3-2E80-7F10-FB1D765071BB}"/>
              </a:ext>
            </a:extLst>
          </p:cNvPr>
          <p:cNvCxnSpPr>
            <a:cxnSpLocks/>
          </p:cNvCxnSpPr>
          <p:nvPr/>
        </p:nvCxnSpPr>
        <p:spPr>
          <a:xfrm flipH="1">
            <a:off x="6938191" y="3075736"/>
            <a:ext cx="224652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E748921D-AD51-40E7-65E1-1808EFF6E3F8}"/>
              </a:ext>
            </a:extLst>
          </p:cNvPr>
          <p:cNvCxnSpPr>
            <a:cxnSpLocks/>
          </p:cNvCxnSpPr>
          <p:nvPr/>
        </p:nvCxnSpPr>
        <p:spPr>
          <a:xfrm flipH="1">
            <a:off x="6938191" y="3491661"/>
            <a:ext cx="224652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7006E269-AC3A-9694-B18D-65275330C70D}"/>
              </a:ext>
            </a:extLst>
          </p:cNvPr>
          <p:cNvCxnSpPr>
            <a:cxnSpLocks/>
          </p:cNvCxnSpPr>
          <p:nvPr/>
        </p:nvCxnSpPr>
        <p:spPr>
          <a:xfrm>
            <a:off x="3971203" y="3479463"/>
            <a:ext cx="20753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D4D78E78-AA9B-1C84-BB58-18E4EBF47DF9}"/>
              </a:ext>
            </a:extLst>
          </p:cNvPr>
          <p:cNvCxnSpPr>
            <a:cxnSpLocks/>
          </p:cNvCxnSpPr>
          <p:nvPr/>
        </p:nvCxnSpPr>
        <p:spPr>
          <a:xfrm>
            <a:off x="3971203" y="3066597"/>
            <a:ext cx="22411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0D586A0A-5796-C122-779C-A28935B2D230}"/>
              </a:ext>
            </a:extLst>
          </p:cNvPr>
          <p:cNvCxnSpPr>
            <a:cxnSpLocks/>
          </p:cNvCxnSpPr>
          <p:nvPr/>
        </p:nvCxnSpPr>
        <p:spPr>
          <a:xfrm>
            <a:off x="3659882" y="2643843"/>
            <a:ext cx="51885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AD6C5189-8962-FA78-0754-19E2ABB3C328}"/>
              </a:ext>
            </a:extLst>
          </p:cNvPr>
          <p:cNvCxnSpPr>
            <a:cxnSpLocks/>
          </p:cNvCxnSpPr>
          <p:nvPr/>
        </p:nvCxnSpPr>
        <p:spPr>
          <a:xfrm>
            <a:off x="2149359" y="3052093"/>
            <a:ext cx="252313" cy="5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7F615173-7B7A-26C3-6A11-E54FAC5B4CC3}"/>
              </a:ext>
            </a:extLst>
          </p:cNvPr>
          <p:cNvCxnSpPr>
            <a:cxnSpLocks/>
          </p:cNvCxnSpPr>
          <p:nvPr/>
        </p:nvCxnSpPr>
        <p:spPr>
          <a:xfrm>
            <a:off x="2152132" y="3503751"/>
            <a:ext cx="252313" cy="5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45635EC6-4E98-9590-B2D7-B9C248AD5D14}"/>
              </a:ext>
            </a:extLst>
          </p:cNvPr>
          <p:cNvCxnSpPr>
            <a:cxnSpLocks/>
          </p:cNvCxnSpPr>
          <p:nvPr/>
        </p:nvCxnSpPr>
        <p:spPr>
          <a:xfrm>
            <a:off x="2152129" y="2589353"/>
            <a:ext cx="252313" cy="5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6FD04D75-87EB-C9CB-6F75-E8B40C1C5B9C}"/>
              </a:ext>
            </a:extLst>
          </p:cNvPr>
          <p:cNvSpPr txBox="1"/>
          <p:nvPr/>
        </p:nvSpPr>
        <p:spPr>
          <a:xfrm>
            <a:off x="7883653" y="3673421"/>
            <a:ext cx="674164" cy="265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25" dirty="0"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User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D757B442-A7AA-DE0D-2CE4-E49EBDA8F891}"/>
              </a:ext>
            </a:extLst>
          </p:cNvPr>
          <p:cNvSpPr/>
          <p:nvPr/>
        </p:nvSpPr>
        <p:spPr>
          <a:xfrm>
            <a:off x="5986841" y="4545630"/>
            <a:ext cx="1213918" cy="300228"/>
          </a:xfrm>
          <a:prstGeom prst="rect">
            <a:avLst/>
          </a:prstGeom>
          <a:solidFill>
            <a:srgbClr val="DCFFE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25" dirty="0" err="1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SeaBASS</a:t>
            </a:r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Files</a:t>
            </a:r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C320C656-8845-7E32-E2DF-6642FA24785F}"/>
              </a:ext>
            </a:extLst>
          </p:cNvPr>
          <p:cNvCxnSpPr>
            <a:cxnSpLocks/>
          </p:cNvCxnSpPr>
          <p:nvPr/>
        </p:nvCxnSpPr>
        <p:spPr>
          <a:xfrm>
            <a:off x="1700331" y="4818504"/>
            <a:ext cx="4222151" cy="1072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901BB5DF-1D57-780C-DCD0-85CDDA597E8C}"/>
              </a:ext>
            </a:extLst>
          </p:cNvPr>
          <p:cNvCxnSpPr>
            <a:cxnSpLocks/>
          </p:cNvCxnSpPr>
          <p:nvPr/>
        </p:nvCxnSpPr>
        <p:spPr>
          <a:xfrm>
            <a:off x="7279177" y="4637842"/>
            <a:ext cx="369748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D4090C02-C638-97AB-7D83-5311CF4C208D}"/>
              </a:ext>
            </a:extLst>
          </p:cNvPr>
          <p:cNvCxnSpPr>
            <a:cxnSpLocks/>
          </p:cNvCxnSpPr>
          <p:nvPr/>
        </p:nvCxnSpPr>
        <p:spPr>
          <a:xfrm flipH="1">
            <a:off x="7244841" y="4741818"/>
            <a:ext cx="374305" cy="0"/>
          </a:xfrm>
          <a:prstGeom prst="straightConnector1">
            <a:avLst/>
          </a:prstGeom>
          <a:ln>
            <a:solidFill>
              <a:schemeClr val="tx1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7" name="Rectangle 86">
            <a:extLst>
              <a:ext uri="{FF2B5EF4-FFF2-40B4-BE49-F238E27FC236}">
                <a16:creationId xmlns:a16="http://schemas.microsoft.com/office/drawing/2014/main" id="{7877B601-84AB-59D1-743C-018A21126078}"/>
              </a:ext>
            </a:extLst>
          </p:cNvPr>
          <p:cNvSpPr/>
          <p:nvPr/>
        </p:nvSpPr>
        <p:spPr>
          <a:xfrm>
            <a:off x="2434311" y="2943118"/>
            <a:ext cx="1486151" cy="280396"/>
          </a:xfrm>
          <a:prstGeom prst="rect">
            <a:avLst/>
          </a:prstGeom>
          <a:solidFill>
            <a:srgbClr val="DCFFE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Level-3 Binned Files</a:t>
            </a: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A275EF0E-B7F5-9C1F-A3AE-BEE128918D63}"/>
              </a:ext>
            </a:extLst>
          </p:cNvPr>
          <p:cNvSpPr/>
          <p:nvPr/>
        </p:nvSpPr>
        <p:spPr>
          <a:xfrm>
            <a:off x="2421647" y="3365993"/>
            <a:ext cx="1486151" cy="280396"/>
          </a:xfrm>
          <a:prstGeom prst="rect">
            <a:avLst/>
          </a:prstGeom>
          <a:solidFill>
            <a:srgbClr val="FFFBE9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Level-3 Mapped Files</a:t>
            </a: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743C7229-3381-B795-C3D3-D564C80E58A0}"/>
              </a:ext>
            </a:extLst>
          </p:cNvPr>
          <p:cNvSpPr/>
          <p:nvPr/>
        </p:nvSpPr>
        <p:spPr>
          <a:xfrm>
            <a:off x="2426870" y="2516110"/>
            <a:ext cx="1174064" cy="285090"/>
          </a:xfrm>
          <a:prstGeom prst="rect">
            <a:avLst/>
          </a:prstGeom>
          <a:solidFill>
            <a:srgbClr val="DCFFE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Level-2 Files*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3FB8B6E-9DB1-5303-28A8-E4349C0BE5E1}"/>
              </a:ext>
            </a:extLst>
          </p:cNvPr>
          <p:cNvSpPr/>
          <p:nvPr/>
        </p:nvSpPr>
        <p:spPr>
          <a:xfrm>
            <a:off x="7466613" y="2789006"/>
            <a:ext cx="1210584" cy="404225"/>
          </a:xfrm>
          <a:prstGeom prst="rect">
            <a:avLst/>
          </a:prstGeom>
          <a:solidFill>
            <a:srgbClr val="FFFBE9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ESA SNAP Processing Tools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08343FB8-A71C-0E63-95DE-26310F478E4C}"/>
              </a:ext>
            </a:extLst>
          </p:cNvPr>
          <p:cNvCxnSpPr>
            <a:cxnSpLocks/>
          </p:cNvCxnSpPr>
          <p:nvPr/>
        </p:nvCxnSpPr>
        <p:spPr>
          <a:xfrm flipH="1">
            <a:off x="8695683" y="2960265"/>
            <a:ext cx="215474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5AEC826A-4C0B-5A1B-2764-C72F8366568E}"/>
              </a:ext>
            </a:extLst>
          </p:cNvPr>
          <p:cNvCxnSpPr>
            <a:cxnSpLocks/>
          </p:cNvCxnSpPr>
          <p:nvPr/>
        </p:nvCxnSpPr>
        <p:spPr>
          <a:xfrm flipH="1">
            <a:off x="8695684" y="1713974"/>
            <a:ext cx="215474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6CD876BE-09DF-F3FB-6FD8-787CDE3B330A}"/>
              </a:ext>
            </a:extLst>
          </p:cNvPr>
          <p:cNvCxnSpPr>
            <a:cxnSpLocks/>
          </p:cNvCxnSpPr>
          <p:nvPr/>
        </p:nvCxnSpPr>
        <p:spPr>
          <a:xfrm flipV="1">
            <a:off x="8911158" y="1704830"/>
            <a:ext cx="0" cy="226792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Rectangle 39">
            <a:extLst>
              <a:ext uri="{FF2B5EF4-FFF2-40B4-BE49-F238E27FC236}">
                <a16:creationId xmlns:a16="http://schemas.microsoft.com/office/drawing/2014/main" id="{98E27129-FA3B-CBB5-4D01-ECB350ECBCFD}"/>
              </a:ext>
            </a:extLst>
          </p:cNvPr>
          <p:cNvSpPr/>
          <p:nvPr/>
        </p:nvSpPr>
        <p:spPr>
          <a:xfrm>
            <a:off x="7452342" y="627085"/>
            <a:ext cx="1225164" cy="2011429"/>
          </a:xfrm>
          <a:prstGeom prst="rect">
            <a:avLst/>
          </a:prstGeom>
          <a:solidFill>
            <a:srgbClr val="FFFBE9"/>
          </a:solidFill>
          <a:ln w="952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2AD76CC2-2EDA-3123-E3B7-5B1723566CF7}"/>
              </a:ext>
            </a:extLst>
          </p:cNvPr>
          <p:cNvCxnSpPr>
            <a:cxnSpLocks/>
          </p:cNvCxnSpPr>
          <p:nvPr/>
        </p:nvCxnSpPr>
        <p:spPr>
          <a:xfrm>
            <a:off x="7551502" y="1274464"/>
            <a:ext cx="1043361" cy="0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Rectangle 41">
            <a:extLst>
              <a:ext uri="{FF2B5EF4-FFF2-40B4-BE49-F238E27FC236}">
                <a16:creationId xmlns:a16="http://schemas.microsoft.com/office/drawing/2014/main" id="{AB5F5B26-8D80-6271-A367-6E924BF57988}"/>
              </a:ext>
            </a:extLst>
          </p:cNvPr>
          <p:cNvSpPr/>
          <p:nvPr/>
        </p:nvSpPr>
        <p:spPr>
          <a:xfrm>
            <a:off x="7471892" y="632913"/>
            <a:ext cx="1199726" cy="2011430"/>
          </a:xfrm>
          <a:prstGeom prst="rect">
            <a:avLst/>
          </a:prstGeom>
          <a:noFill/>
          <a:ln w="508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125" dirty="0" err="1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SeaDAS</a:t>
            </a:r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algn="ctr"/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General Image</a:t>
            </a:r>
          </a:p>
          <a:p>
            <a:pPr algn="ctr"/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Analysis Tools</a:t>
            </a:r>
          </a:p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Imagery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Masking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Mapping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Aggregation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Algorithms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Analysis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Statistics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71450" indent="-171450">
              <a:buFont typeface="Courier New" panose="02070309020205020404" pitchFamily="49" charset="0"/>
              <a:buChar char="o"/>
            </a:pPr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84728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SeaDAS</a:t>
            </a:r>
            <a:r>
              <a:rPr lang="en-US" dirty="0"/>
              <a:t>-OCSSW OB.DAAC: </a:t>
            </a:r>
            <a:r>
              <a:rPr lang="en-US" dirty="0">
                <a:solidFill>
                  <a:srgbClr val="0070C0"/>
                </a:solidFill>
              </a:rPr>
              <a:t>Level-2 Files</a:t>
            </a:r>
            <a:endParaRPr lang="en-US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05F37D4-740C-B558-4443-368DAC5F8179}"/>
              </a:ext>
            </a:extLst>
          </p:cNvPr>
          <p:cNvSpPr/>
          <p:nvPr/>
        </p:nvSpPr>
        <p:spPr>
          <a:xfrm>
            <a:off x="453310" y="581814"/>
            <a:ext cx="4238787" cy="2844093"/>
          </a:xfrm>
          <a:prstGeom prst="rect">
            <a:avLst/>
          </a:prstGeom>
          <a:solidFill>
            <a:srgbClr val="EFEABE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4512AFA-AEC0-0C01-D45C-8FB1E7F47D24}"/>
              </a:ext>
            </a:extLst>
          </p:cNvPr>
          <p:cNvSpPr/>
          <p:nvPr/>
        </p:nvSpPr>
        <p:spPr>
          <a:xfrm>
            <a:off x="453310" y="612806"/>
            <a:ext cx="4238787" cy="259672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Level-2 File: Key Points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9F4B9D6-BB41-0763-7CFB-31D6C6261674}"/>
              </a:ext>
            </a:extLst>
          </p:cNvPr>
          <p:cNvSpPr/>
          <p:nvPr/>
        </p:nvSpPr>
        <p:spPr>
          <a:xfrm>
            <a:off x="601720" y="917447"/>
            <a:ext cx="3966391" cy="2379956"/>
          </a:xfrm>
          <a:prstGeom prst="rect">
            <a:avLst/>
          </a:prstGeom>
          <a:solidFill>
            <a:srgbClr val="F9FFF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171450" indent="-163513">
              <a:spcAft>
                <a:spcPts val="200"/>
              </a:spcAft>
              <a:buFont typeface="Courier New" panose="02070309020205020404" pitchFamily="49" charset="0"/>
              <a:buChar char="o"/>
            </a:pPr>
            <a:r>
              <a:rPr lang="en-US" sz="1000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Native resolution </a:t>
            </a:r>
          </a:p>
          <a:p>
            <a:pPr marL="535239" lvl="1" indent="-163513">
              <a:spcAft>
                <a:spcPts val="200"/>
              </a:spcAft>
              <a:buFont typeface="Courier New" panose="02070309020205020404" pitchFamily="49" charset="0"/>
              <a:buChar char="o"/>
            </a:pPr>
            <a:r>
              <a:rPr lang="en-US" sz="1000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Each pixel gridded same as corresponding L1A and L1B files</a:t>
            </a:r>
          </a:p>
          <a:p>
            <a:pPr marL="535239" lvl="1" indent="-163513">
              <a:spcAft>
                <a:spcPts val="200"/>
              </a:spcAft>
              <a:buFont typeface="Courier New" panose="02070309020205020404" pitchFamily="49" charset="0"/>
              <a:buChar char="o"/>
            </a:pPr>
            <a:r>
              <a:rPr lang="en-US" sz="1000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Each pixel contains time and location</a:t>
            </a:r>
          </a:p>
          <a:p>
            <a:pPr marL="535239" lvl="1" indent="-163513">
              <a:spcAft>
                <a:spcPts val="200"/>
              </a:spcAft>
              <a:buFont typeface="Courier New" panose="02070309020205020404" pitchFamily="49" charset="0"/>
              <a:buChar char="o"/>
            </a:pPr>
            <a:r>
              <a:rPr lang="en-US" sz="1000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Adjacent pixels may or may not be geographically adjacent</a:t>
            </a:r>
          </a:p>
          <a:p>
            <a:pPr marL="535239" lvl="1" indent="-163513">
              <a:spcAft>
                <a:spcPts val="200"/>
              </a:spcAft>
              <a:buFont typeface="Courier New" panose="02070309020205020404" pitchFamily="49" charset="0"/>
              <a:buChar char="o"/>
            </a:pPr>
            <a:r>
              <a:rPr lang="en-US" sz="1000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MODIS has some 500m and 250m bands*</a:t>
            </a:r>
          </a:p>
          <a:p>
            <a:pPr marL="171450" indent="-163513">
              <a:spcAft>
                <a:spcPts val="200"/>
              </a:spcAft>
              <a:buFont typeface="Courier New" panose="02070309020205020404" pitchFamily="49" charset="0"/>
              <a:buChar char="o"/>
            </a:pPr>
            <a:r>
              <a:rPr lang="en-US" sz="1000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Contains derived geophysical variables</a:t>
            </a:r>
          </a:p>
          <a:p>
            <a:pPr marL="535239" lvl="1" indent="-163513">
              <a:spcAft>
                <a:spcPts val="200"/>
              </a:spcAft>
              <a:buFont typeface="Courier New" panose="02070309020205020404" pitchFamily="49" charset="0"/>
              <a:buChar char="o"/>
            </a:pPr>
            <a:r>
              <a:rPr lang="en-US" sz="1000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OC, IOP, SST Suites</a:t>
            </a:r>
          </a:p>
          <a:p>
            <a:pPr marL="171450" indent="-163513">
              <a:spcAft>
                <a:spcPts val="200"/>
              </a:spcAft>
              <a:buFont typeface="Courier New" panose="02070309020205020404" pitchFamily="49" charset="0"/>
              <a:buChar char="o"/>
            </a:pPr>
            <a:r>
              <a:rPr lang="en-US" sz="1000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Contains level-2 flags</a:t>
            </a:r>
          </a:p>
          <a:p>
            <a:pPr marL="171450" indent="-163513">
              <a:spcAft>
                <a:spcPts val="200"/>
              </a:spcAft>
              <a:buFont typeface="Courier New" panose="02070309020205020404" pitchFamily="49" charset="0"/>
              <a:buChar char="o"/>
            </a:pPr>
            <a:r>
              <a:rPr lang="en-US" sz="1000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Instrument Calibration has been applied</a:t>
            </a:r>
          </a:p>
          <a:p>
            <a:pPr marL="171450" indent="-163513">
              <a:spcAft>
                <a:spcPts val="200"/>
              </a:spcAft>
              <a:buFont typeface="Courier New" panose="02070309020205020404" pitchFamily="49" charset="0"/>
              <a:buChar char="o"/>
            </a:pPr>
            <a:r>
              <a:rPr lang="en-US" sz="1000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Atmospheric correction has been applied</a:t>
            </a:r>
          </a:p>
          <a:p>
            <a:pPr marL="171450" indent="-163513">
              <a:spcAft>
                <a:spcPts val="200"/>
              </a:spcAft>
              <a:buFont typeface="Courier New" panose="02070309020205020404" pitchFamily="49" charset="0"/>
              <a:buChar char="o"/>
            </a:pPr>
            <a:r>
              <a:rPr lang="en-US" sz="1000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Vicarious Calibration has been applied</a:t>
            </a:r>
          </a:p>
          <a:p>
            <a:pPr marL="171450" indent="-163513">
              <a:spcAft>
                <a:spcPts val="200"/>
              </a:spcAft>
              <a:buFont typeface="Courier New" panose="02070309020205020404" pitchFamily="49" charset="0"/>
              <a:buChar char="o"/>
            </a:pPr>
            <a:r>
              <a:rPr lang="en-US" sz="1000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Ancillary data has been applied</a:t>
            </a:r>
          </a:p>
          <a:p>
            <a:pPr marL="171450" indent="-163513">
              <a:spcAft>
                <a:spcPts val="200"/>
              </a:spcAft>
              <a:buFont typeface="Courier New" panose="02070309020205020404" pitchFamily="49" charset="0"/>
              <a:buChar char="o"/>
            </a:pPr>
            <a:r>
              <a:rPr lang="en-US" sz="1000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File format is mission independent</a:t>
            </a:r>
          </a:p>
          <a:p>
            <a:pPr marL="171450" indent="-163513">
              <a:spcAft>
                <a:spcPts val="200"/>
              </a:spcAft>
              <a:buFont typeface="Courier New" panose="02070309020205020404" pitchFamily="49" charset="0"/>
              <a:buChar char="o"/>
            </a:pPr>
            <a:endParaRPr lang="en-US" sz="1000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 descr="A picture containing green, plant&#10;&#10;Description automatically generated">
            <a:extLst>
              <a:ext uri="{FF2B5EF4-FFF2-40B4-BE49-F238E27FC236}">
                <a16:creationId xmlns:a16="http://schemas.microsoft.com/office/drawing/2014/main" id="{E74F6FF9-CF08-3578-A475-6BAB92B75B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3464" y="519351"/>
            <a:ext cx="2807597" cy="420932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9CAF560-D563-05CE-0ECD-2C89F764BC71}"/>
              </a:ext>
            </a:extLst>
          </p:cNvPr>
          <p:cNvSpPr txBox="1"/>
          <p:nvPr/>
        </p:nvSpPr>
        <p:spPr>
          <a:xfrm>
            <a:off x="6685047" y="4606780"/>
            <a:ext cx="814647" cy="2437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84" dirty="0"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Level-2 File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5DC5B83-3362-EA9F-B969-3124C59A037D}"/>
              </a:ext>
            </a:extLst>
          </p:cNvPr>
          <p:cNvSpPr/>
          <p:nvPr/>
        </p:nvSpPr>
        <p:spPr>
          <a:xfrm>
            <a:off x="495951" y="3672509"/>
            <a:ext cx="4196146" cy="1178056"/>
          </a:xfrm>
          <a:prstGeom prst="rect">
            <a:avLst/>
          </a:prstGeom>
          <a:solidFill>
            <a:srgbClr val="F2EEFC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D49691F-0E01-4E9A-DD25-BADFD0B36ADA}"/>
              </a:ext>
            </a:extLst>
          </p:cNvPr>
          <p:cNvSpPr/>
          <p:nvPr/>
        </p:nvSpPr>
        <p:spPr>
          <a:xfrm>
            <a:off x="453310" y="3699298"/>
            <a:ext cx="3695735" cy="25201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User Options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F081145-6714-536A-9242-4BEEB96DB999}"/>
              </a:ext>
            </a:extLst>
          </p:cNvPr>
          <p:cNvSpPr/>
          <p:nvPr/>
        </p:nvSpPr>
        <p:spPr>
          <a:xfrm>
            <a:off x="614831" y="3978097"/>
            <a:ext cx="3953280" cy="742887"/>
          </a:xfrm>
          <a:prstGeom prst="rect">
            <a:avLst/>
          </a:prstGeom>
          <a:solidFill>
            <a:srgbClr val="F8F9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119063" indent="-119063">
              <a:spcAft>
                <a:spcPts val="200"/>
              </a:spcAft>
              <a:buFont typeface="Courier New" panose="02070309020205020404" pitchFamily="49" charset="0"/>
              <a:buChar char="o"/>
            </a:pPr>
            <a:r>
              <a:rPr lang="en-US" sz="1000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Many additional geophysical, ancillary and geometric products</a:t>
            </a:r>
          </a:p>
          <a:p>
            <a:pPr marL="119063" indent="-119063">
              <a:spcAft>
                <a:spcPts val="200"/>
              </a:spcAft>
              <a:buFont typeface="Courier New" panose="02070309020205020404" pitchFamily="49" charset="0"/>
              <a:buChar char="o"/>
            </a:pPr>
            <a:r>
              <a:rPr lang="en-US" sz="1000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Atmospheric correction and processing options</a:t>
            </a:r>
          </a:p>
          <a:p>
            <a:pPr marL="119063" indent="-119063">
              <a:spcAft>
                <a:spcPts val="200"/>
              </a:spcAft>
              <a:buFont typeface="Courier New" panose="02070309020205020404" pitchFamily="49" charset="0"/>
              <a:buChar char="o"/>
            </a:pPr>
            <a:r>
              <a:rPr lang="en-US" sz="1000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Users can set many of the flag thresholds</a:t>
            </a:r>
          </a:p>
          <a:p>
            <a:pPr marL="119063" indent="-119063">
              <a:spcAft>
                <a:spcPts val="200"/>
              </a:spcAft>
              <a:buFont typeface="Courier New" panose="02070309020205020404" pitchFamily="49" charset="0"/>
              <a:buChar char="o"/>
            </a:pPr>
            <a:r>
              <a:rPr lang="en-US" sz="1000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MODIS has some 500m and 250m bands</a:t>
            </a:r>
          </a:p>
          <a:p>
            <a:pPr marL="119063" indent="-119063">
              <a:spcAft>
                <a:spcPts val="200"/>
              </a:spcAft>
              <a:buFont typeface="Courier New" panose="02070309020205020404" pitchFamily="49" charset="0"/>
              <a:buChar char="o"/>
            </a:pPr>
            <a:endParaRPr lang="en-US" sz="1000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66897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SeaDAS</a:t>
            </a:r>
            <a:r>
              <a:rPr lang="en-US" dirty="0"/>
              <a:t>-OCSSW OB.DAAC: </a:t>
            </a:r>
            <a:r>
              <a:rPr lang="en-US" dirty="0">
                <a:solidFill>
                  <a:srgbClr val="0070C0"/>
                </a:solidFill>
              </a:rPr>
              <a:t>Level-2 Files</a:t>
            </a: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8B2B4B7-191E-C3BD-FCC4-E01D30124CF5}"/>
              </a:ext>
            </a:extLst>
          </p:cNvPr>
          <p:cNvSpPr/>
          <p:nvPr/>
        </p:nvSpPr>
        <p:spPr>
          <a:xfrm>
            <a:off x="3687062" y="582576"/>
            <a:ext cx="4064001" cy="2600842"/>
          </a:xfrm>
          <a:prstGeom prst="rect">
            <a:avLst/>
          </a:prstGeom>
          <a:solidFill>
            <a:srgbClr val="EFEABE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8D36BD6-A6F1-6751-9541-D52E68AEFEA2}"/>
              </a:ext>
            </a:extLst>
          </p:cNvPr>
          <p:cNvSpPr/>
          <p:nvPr/>
        </p:nvSpPr>
        <p:spPr>
          <a:xfrm>
            <a:off x="3801858" y="596321"/>
            <a:ext cx="3842932" cy="480244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OB.DAAC Level-2 Data: </a:t>
            </a:r>
          </a:p>
          <a:p>
            <a:pPr algn="ctr"/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Geophysical Products: OC Suite 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F8A3C5B-9EC8-2F23-C471-2853138D5F4A}"/>
              </a:ext>
            </a:extLst>
          </p:cNvPr>
          <p:cNvSpPr/>
          <p:nvPr/>
        </p:nvSpPr>
        <p:spPr>
          <a:xfrm>
            <a:off x="3801858" y="1091585"/>
            <a:ext cx="3842932" cy="1945913"/>
          </a:xfrm>
          <a:prstGeom prst="rect">
            <a:avLst/>
          </a:prstGeom>
          <a:solidFill>
            <a:srgbClr val="F9FFF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spcAft>
                <a:spcPts val="200"/>
              </a:spcAft>
            </a:pPr>
            <a:r>
              <a:rPr lang="en-US" sz="1000" dirty="0" err="1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Rrs</a:t>
            </a:r>
            <a:r>
              <a:rPr lang="en-US" sz="1000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  		Remote Sensing Reflectance</a:t>
            </a:r>
          </a:p>
          <a:p>
            <a:pPr>
              <a:spcAft>
                <a:spcPts val="200"/>
              </a:spcAft>
            </a:pPr>
            <a:r>
              <a:rPr lang="en-US" sz="1000" dirty="0" err="1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chlor_a</a:t>
            </a:r>
            <a:r>
              <a:rPr lang="en-US" sz="1000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	Chlorophyll Concentration </a:t>
            </a:r>
          </a:p>
          <a:p>
            <a:pPr>
              <a:spcAft>
                <a:spcPts val="200"/>
              </a:spcAft>
            </a:pPr>
            <a:r>
              <a:rPr lang="en-US" sz="1000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Kd_490	Diffuse Attenuation Coefficient</a:t>
            </a:r>
          </a:p>
          <a:p>
            <a:pPr>
              <a:spcAft>
                <a:spcPts val="200"/>
              </a:spcAft>
            </a:pPr>
            <a:r>
              <a:rPr lang="en-US" sz="1000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pic		Particulate Inorganic Carbon</a:t>
            </a:r>
          </a:p>
          <a:p>
            <a:pPr>
              <a:spcAft>
                <a:spcPts val="200"/>
              </a:spcAft>
            </a:pPr>
            <a:r>
              <a:rPr lang="en-US" sz="1000" dirty="0" err="1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poc</a:t>
            </a:r>
            <a:r>
              <a:rPr lang="en-US" sz="1000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		Particulate Organic Carbon</a:t>
            </a:r>
          </a:p>
          <a:p>
            <a:pPr>
              <a:spcAft>
                <a:spcPts val="200"/>
              </a:spcAft>
            </a:pPr>
            <a:r>
              <a:rPr lang="en-US" sz="1000" dirty="0" err="1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aot</a:t>
            </a:r>
            <a:r>
              <a:rPr lang="en-US" sz="1000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 		Aerosol Optical Thickness</a:t>
            </a:r>
          </a:p>
          <a:p>
            <a:pPr>
              <a:spcAft>
                <a:spcPts val="200"/>
              </a:spcAft>
            </a:pPr>
            <a:r>
              <a:rPr lang="en-US" sz="1000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par		Photosynthetically Available Radiation</a:t>
            </a:r>
          </a:p>
          <a:p>
            <a:pPr>
              <a:spcAft>
                <a:spcPts val="200"/>
              </a:spcAft>
            </a:pPr>
            <a:r>
              <a:rPr lang="en-US" sz="1000" dirty="0" err="1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ipar</a:t>
            </a:r>
            <a:r>
              <a:rPr lang="en-US" sz="1000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		Instantaneous Photosynthetically Available Radiation</a:t>
            </a:r>
          </a:p>
          <a:p>
            <a:pPr>
              <a:spcAft>
                <a:spcPts val="200"/>
              </a:spcAft>
            </a:pPr>
            <a:r>
              <a:rPr lang="en-US" sz="1000" dirty="0" err="1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nflh</a:t>
            </a:r>
            <a:r>
              <a:rPr lang="en-US" sz="1000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		Normalized Fluorescence Line Height</a:t>
            </a:r>
          </a:p>
          <a:p>
            <a:pPr>
              <a:spcAft>
                <a:spcPts val="200"/>
              </a:spcAft>
            </a:pPr>
            <a:r>
              <a:rPr lang="en-US" sz="1000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angstrom	Aerosol Angstrom Exponent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331C5B7-B767-0D60-453E-1A80C8AA56BC}"/>
              </a:ext>
            </a:extLst>
          </p:cNvPr>
          <p:cNvSpPr txBox="1"/>
          <p:nvPr/>
        </p:nvSpPr>
        <p:spPr>
          <a:xfrm>
            <a:off x="3687062" y="3337378"/>
            <a:ext cx="441884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Product (</a:t>
            </a:r>
            <a:r>
              <a:rPr lang="en-US" sz="1000" dirty="0" err="1"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Rrs</a:t>
            </a:r>
            <a:r>
              <a:rPr lang="en-US" sz="1000" dirty="0"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for each applicable visible band of the satellite sensor</a:t>
            </a:r>
          </a:p>
          <a:p>
            <a:endParaRPr lang="en-US" sz="1000" dirty="0"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1000" dirty="0"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“par” is currently estimated as above the surface, new algorithm will be developed for below the surface.</a:t>
            </a:r>
          </a:p>
          <a:p>
            <a:endParaRPr lang="en-US" sz="1000" dirty="0"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1000" dirty="0"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Algorithms available at: </a:t>
            </a:r>
            <a:r>
              <a:rPr lang="en-US" sz="1000" dirty="0"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https://oceancolor.gsfc.nasa.gov/resources/atbd</a:t>
            </a:r>
            <a:endParaRPr lang="en-US" sz="1000" dirty="0"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sz="1000" dirty="0"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8C19D61-6C4A-3FE5-4DE6-788E037E213F}"/>
              </a:ext>
            </a:extLst>
          </p:cNvPr>
          <p:cNvGrpSpPr/>
          <p:nvPr/>
        </p:nvGrpSpPr>
        <p:grpSpPr>
          <a:xfrm>
            <a:off x="361384" y="3157416"/>
            <a:ext cx="1662380" cy="1659108"/>
            <a:chOff x="361384" y="3157416"/>
            <a:chExt cx="1662380" cy="1659108"/>
          </a:xfrm>
        </p:grpSpPr>
        <p:sp>
          <p:nvSpPr>
            <p:cNvPr id="21" name="Cube 20">
              <a:extLst>
                <a:ext uri="{FF2B5EF4-FFF2-40B4-BE49-F238E27FC236}">
                  <a16:creationId xmlns:a16="http://schemas.microsoft.com/office/drawing/2014/main" id="{1D7B2A08-6264-77E9-0494-3B2DEE0B8FD7}"/>
                </a:ext>
              </a:extLst>
            </p:cNvPr>
            <p:cNvSpPr/>
            <p:nvPr/>
          </p:nvSpPr>
          <p:spPr>
            <a:xfrm>
              <a:off x="361384" y="3157416"/>
              <a:ext cx="1662380" cy="1659108"/>
            </a:xfrm>
            <a:prstGeom prst="cube">
              <a:avLst>
                <a:gd name="adj" fmla="val 18987"/>
              </a:avLst>
            </a:prstGeom>
            <a:solidFill>
              <a:srgbClr val="DCFB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6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356E7F4-0872-F5F4-4056-89084B54E205}"/>
                </a:ext>
              </a:extLst>
            </p:cNvPr>
            <p:cNvSpPr txBox="1"/>
            <p:nvPr/>
          </p:nvSpPr>
          <p:spPr>
            <a:xfrm>
              <a:off x="361384" y="3476109"/>
              <a:ext cx="1338947" cy="2654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25" dirty="0">
                  <a:latin typeface="Franklin Gothic Book" panose="020B05030201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OB.DAAC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1021FA3-EF8D-8ECA-9387-E576B6EA4328}"/>
                </a:ext>
              </a:extLst>
            </p:cNvPr>
            <p:cNvSpPr txBox="1"/>
            <p:nvPr/>
          </p:nvSpPr>
          <p:spPr>
            <a:xfrm>
              <a:off x="540327" y="3739057"/>
              <a:ext cx="989215" cy="961802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2700">
              <a:solidFill>
                <a:schemeClr val="accent3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endParaRPr lang="en-US" sz="1130" dirty="0"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endParaRPr lang="en-US" sz="1130" dirty="0"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endParaRPr lang="en-US" sz="1130" dirty="0"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endParaRPr lang="en-US" sz="1130" dirty="0"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endParaRPr lang="en-US" sz="1130" dirty="0"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26" name="Picture 25" descr="A picture containing graphic design, graphics, poster, colorfulness&#10;&#10;Description automatically generated">
              <a:extLst>
                <a:ext uri="{FF2B5EF4-FFF2-40B4-BE49-F238E27FC236}">
                  <a16:creationId xmlns:a16="http://schemas.microsoft.com/office/drawing/2014/main" id="{DF6565C3-9C5C-C1BD-75A5-635059F81E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4285" y="3922154"/>
              <a:ext cx="733145" cy="733145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FEF3EEB-B306-C08D-D519-5FB21DBA57BD}"/>
                </a:ext>
              </a:extLst>
            </p:cNvPr>
            <p:cNvSpPr txBox="1"/>
            <p:nvPr/>
          </p:nvSpPr>
          <p:spPr>
            <a:xfrm>
              <a:off x="540327" y="3689179"/>
              <a:ext cx="981061" cy="266227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30" dirty="0">
                  <a:solidFill>
                    <a:srgbClr val="FFFFF5"/>
                  </a:solidFill>
                  <a:latin typeface="Franklin Gothic Book" panose="020B05030201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ODPS</a:t>
              </a:r>
            </a:p>
          </p:txBody>
        </p:sp>
        <p:pic>
          <p:nvPicPr>
            <p:cNvPr id="31" name="Content Placeholder 5" descr="nasa-meatball_transpaent.gif">
              <a:extLst>
                <a:ext uri="{FF2B5EF4-FFF2-40B4-BE49-F238E27FC236}">
                  <a16:creationId xmlns:a16="http://schemas.microsoft.com/office/drawing/2014/main" id="{26FF672A-9901-3708-F055-4F8699B71C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5318" b="-1813"/>
            <a:stretch/>
          </p:blipFill>
          <p:spPr>
            <a:xfrm>
              <a:off x="1469756" y="3516348"/>
              <a:ext cx="215519" cy="189577"/>
            </a:xfrm>
            <a:prstGeom prst="rect">
              <a:avLst/>
            </a:prstGeom>
            <a:ln>
              <a:noFill/>
            </a:ln>
            <a:effectLst/>
          </p:spPr>
        </p:pic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50BCA433-D796-2B78-1EC4-7FCE08AE3B46}"/>
              </a:ext>
            </a:extLst>
          </p:cNvPr>
          <p:cNvSpPr/>
          <p:nvPr/>
        </p:nvSpPr>
        <p:spPr>
          <a:xfrm>
            <a:off x="361384" y="588859"/>
            <a:ext cx="2052302" cy="2182035"/>
          </a:xfrm>
          <a:prstGeom prst="rect">
            <a:avLst/>
          </a:prstGeom>
          <a:solidFill>
            <a:srgbClr val="EFEABE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2862C6B0-FEF2-E372-499F-E3031140B42B}"/>
              </a:ext>
            </a:extLst>
          </p:cNvPr>
          <p:cNvSpPr/>
          <p:nvPr/>
        </p:nvSpPr>
        <p:spPr>
          <a:xfrm>
            <a:off x="418850" y="873535"/>
            <a:ext cx="1931867" cy="1799036"/>
          </a:xfrm>
          <a:prstGeom prst="rect">
            <a:avLst/>
          </a:prstGeom>
          <a:solidFill>
            <a:srgbClr val="F9FFF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spcAft>
                <a:spcPts val="200"/>
              </a:spcAft>
            </a:pPr>
            <a:r>
              <a:rPr lang="en-US" sz="1100" dirty="0">
                <a:solidFill>
                  <a:schemeClr val="tx1"/>
                </a:solidFill>
                <a:highlight>
                  <a:srgbClr val="B0FFF8"/>
                </a:highlight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Geophysical Products</a:t>
            </a:r>
          </a:p>
          <a:p>
            <a:pPr>
              <a:spcAft>
                <a:spcPts val="200"/>
              </a:spcAft>
            </a:pPr>
            <a:r>
              <a:rPr lang="en-US" sz="1100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	</a:t>
            </a:r>
            <a:r>
              <a:rPr lang="en-US" sz="1100" dirty="0">
                <a:solidFill>
                  <a:schemeClr val="tx1"/>
                </a:solidFill>
                <a:highlight>
                  <a:srgbClr val="B0FFF8"/>
                </a:highlight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OC</a:t>
            </a:r>
          </a:p>
          <a:p>
            <a:pPr>
              <a:spcAft>
                <a:spcPts val="200"/>
              </a:spcAft>
            </a:pPr>
            <a:r>
              <a:rPr lang="en-US" sz="1100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	IOP</a:t>
            </a:r>
          </a:p>
          <a:p>
            <a:pPr>
              <a:spcAft>
                <a:spcPts val="200"/>
              </a:spcAft>
            </a:pPr>
            <a:r>
              <a:rPr lang="en-US" sz="1100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	SST</a:t>
            </a:r>
          </a:p>
          <a:p>
            <a:pPr>
              <a:spcAft>
                <a:spcPts val="200"/>
              </a:spcAft>
            </a:pPr>
            <a:r>
              <a:rPr lang="en-US" sz="1100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Flags</a:t>
            </a:r>
          </a:p>
          <a:p>
            <a:pPr>
              <a:spcAft>
                <a:spcPts val="200"/>
              </a:spcAft>
            </a:pPr>
            <a:r>
              <a:rPr lang="en-US" sz="1100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Native Pixels (Location, Time)</a:t>
            </a:r>
          </a:p>
          <a:p>
            <a:pPr>
              <a:spcAft>
                <a:spcPts val="200"/>
              </a:spcAft>
            </a:pPr>
            <a:r>
              <a:rPr lang="en-US" sz="1100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Atmospheric Correction</a:t>
            </a:r>
          </a:p>
          <a:p>
            <a:pPr>
              <a:spcAft>
                <a:spcPts val="200"/>
              </a:spcAft>
            </a:pPr>
            <a:r>
              <a:rPr lang="en-US" sz="1100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Vicarious Calibration</a:t>
            </a:r>
          </a:p>
          <a:p>
            <a:pPr>
              <a:spcAft>
                <a:spcPts val="200"/>
              </a:spcAft>
            </a:pPr>
            <a:r>
              <a:rPr lang="en-US" sz="1100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Terrain Correction</a:t>
            </a:r>
          </a:p>
          <a:p>
            <a:pPr>
              <a:spcAft>
                <a:spcPts val="200"/>
              </a:spcAft>
            </a:pPr>
            <a:endParaRPr lang="en-US" sz="1100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6043DD82-6F6A-9685-F744-795FD7DE9341}"/>
              </a:ext>
            </a:extLst>
          </p:cNvPr>
          <p:cNvSpPr/>
          <p:nvPr/>
        </p:nvSpPr>
        <p:spPr>
          <a:xfrm>
            <a:off x="418850" y="619304"/>
            <a:ext cx="1931867" cy="25201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Level-2 Files</a:t>
            </a:r>
          </a:p>
        </p:txBody>
      </p:sp>
    </p:spTree>
    <p:extLst>
      <p:ext uri="{BB962C8B-B14F-4D97-AF65-F5344CB8AC3E}">
        <p14:creationId xmlns:p14="http://schemas.microsoft.com/office/powerpoint/2010/main" val="15968443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SeaDAS</a:t>
            </a:r>
            <a:r>
              <a:rPr lang="en-US" dirty="0"/>
              <a:t>-OCSSW OB.DAAC: </a:t>
            </a:r>
            <a:r>
              <a:rPr lang="en-US" dirty="0">
                <a:solidFill>
                  <a:srgbClr val="0070C0"/>
                </a:solidFill>
              </a:rPr>
              <a:t>Level-2 Files</a:t>
            </a: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FD988A4-2A4E-5853-BCEA-5EEE9D9AED22}"/>
              </a:ext>
            </a:extLst>
          </p:cNvPr>
          <p:cNvSpPr/>
          <p:nvPr/>
        </p:nvSpPr>
        <p:spPr>
          <a:xfrm>
            <a:off x="3687062" y="582574"/>
            <a:ext cx="4064001" cy="2715768"/>
          </a:xfrm>
          <a:prstGeom prst="rect">
            <a:avLst/>
          </a:prstGeom>
          <a:solidFill>
            <a:srgbClr val="EFEABE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DC423D3-1BFA-6C46-70F5-DD0F269E78A4}"/>
              </a:ext>
            </a:extLst>
          </p:cNvPr>
          <p:cNvSpPr/>
          <p:nvPr/>
        </p:nvSpPr>
        <p:spPr>
          <a:xfrm>
            <a:off x="3801858" y="596321"/>
            <a:ext cx="3842932" cy="480244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OB.DAAC Level-2 Data: </a:t>
            </a:r>
          </a:p>
          <a:p>
            <a:pPr algn="ctr"/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Geophysical Products: IOP Suite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820A7BA-DD0C-3141-DFC7-20C0E589541D}"/>
              </a:ext>
            </a:extLst>
          </p:cNvPr>
          <p:cNvSpPr/>
          <p:nvPr/>
        </p:nvSpPr>
        <p:spPr>
          <a:xfrm>
            <a:off x="3801858" y="1091585"/>
            <a:ext cx="3842932" cy="2091833"/>
          </a:xfrm>
          <a:prstGeom prst="rect">
            <a:avLst/>
          </a:prstGeom>
          <a:solidFill>
            <a:srgbClr val="F9FFF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spcAft>
                <a:spcPts val="200"/>
              </a:spcAft>
            </a:pPr>
            <a:r>
              <a:rPr lang="en-US" sz="1000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a   		Total Absorption</a:t>
            </a:r>
          </a:p>
          <a:p>
            <a:pPr>
              <a:spcAft>
                <a:spcPts val="200"/>
              </a:spcAft>
            </a:pPr>
            <a:r>
              <a:rPr lang="en-US" sz="1000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bb  		Total Backscattering</a:t>
            </a:r>
          </a:p>
          <a:p>
            <a:pPr>
              <a:spcAft>
                <a:spcPts val="200"/>
              </a:spcAft>
            </a:pPr>
            <a:r>
              <a:rPr lang="en-US" sz="1000" dirty="0" err="1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aph</a:t>
            </a:r>
            <a:r>
              <a:rPr lang="en-US" sz="1000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 	 	Absorption due to Phytoplankton</a:t>
            </a:r>
          </a:p>
          <a:p>
            <a:pPr>
              <a:spcAft>
                <a:spcPts val="200"/>
              </a:spcAft>
            </a:pPr>
            <a:r>
              <a:rPr lang="en-US" sz="1000" dirty="0" err="1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aph_unc</a:t>
            </a:r>
            <a:r>
              <a:rPr lang="en-US" sz="1000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  	Uncertainty (</a:t>
            </a:r>
            <a:r>
              <a:rPr lang="en-US" sz="1000" dirty="0" err="1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aph</a:t>
            </a:r>
            <a:r>
              <a:rPr lang="en-US" sz="1000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)</a:t>
            </a:r>
          </a:p>
          <a:p>
            <a:pPr>
              <a:spcAft>
                <a:spcPts val="200"/>
              </a:spcAft>
            </a:pPr>
            <a:r>
              <a:rPr lang="en-US" sz="1000" dirty="0" err="1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adg</a:t>
            </a:r>
            <a:r>
              <a:rPr lang="en-US" sz="1000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 	 	Absorption due to </a:t>
            </a:r>
            <a:r>
              <a:rPr lang="en-US" sz="1000" dirty="0" err="1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gelbstoff</a:t>
            </a:r>
            <a:r>
              <a:rPr lang="en-US" sz="1000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 and detrital matter</a:t>
            </a:r>
          </a:p>
          <a:p>
            <a:pPr>
              <a:spcAft>
                <a:spcPts val="200"/>
              </a:spcAft>
            </a:pPr>
            <a:r>
              <a:rPr lang="en-US" sz="1000" dirty="0" err="1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adg_s</a:t>
            </a:r>
            <a:r>
              <a:rPr lang="en-US" sz="1000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  	Spectral Parameter (</a:t>
            </a:r>
            <a:r>
              <a:rPr lang="en-US" sz="1000" dirty="0" err="1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adg</a:t>
            </a:r>
            <a:r>
              <a:rPr lang="en-US" sz="1000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) </a:t>
            </a:r>
          </a:p>
          <a:p>
            <a:pPr>
              <a:spcAft>
                <a:spcPts val="200"/>
              </a:spcAft>
            </a:pPr>
            <a:r>
              <a:rPr lang="en-US" sz="1000" dirty="0" err="1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adg_unc</a:t>
            </a:r>
            <a:r>
              <a:rPr lang="en-US" sz="1000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  	Uncertainty (</a:t>
            </a:r>
            <a:r>
              <a:rPr lang="en-US" sz="1000" dirty="0" err="1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adg</a:t>
            </a:r>
            <a:r>
              <a:rPr lang="en-US" sz="1000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)</a:t>
            </a:r>
          </a:p>
          <a:p>
            <a:pPr>
              <a:spcAft>
                <a:spcPts val="200"/>
              </a:spcAft>
            </a:pPr>
            <a:r>
              <a:rPr lang="en-US" sz="1000" dirty="0" err="1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bbp</a:t>
            </a:r>
            <a:r>
              <a:rPr lang="en-US" sz="1000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 	 	Particulate Backscattering</a:t>
            </a:r>
          </a:p>
          <a:p>
            <a:pPr>
              <a:spcAft>
                <a:spcPts val="200"/>
              </a:spcAft>
            </a:pPr>
            <a:r>
              <a:rPr lang="en-US" sz="1000" dirty="0" err="1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bbp_s</a:t>
            </a:r>
            <a:r>
              <a:rPr lang="en-US" sz="1000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  	Spectral Parameter (</a:t>
            </a:r>
            <a:r>
              <a:rPr lang="en-US" sz="1000" dirty="0" err="1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bbp</a:t>
            </a:r>
            <a:r>
              <a:rPr lang="en-US" sz="1000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)</a:t>
            </a:r>
          </a:p>
          <a:p>
            <a:pPr>
              <a:spcAft>
                <a:spcPts val="200"/>
              </a:spcAft>
            </a:pPr>
            <a:r>
              <a:rPr lang="en-US" sz="1000" dirty="0" err="1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bbp_unc</a:t>
            </a:r>
            <a:r>
              <a:rPr lang="en-US" sz="1000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  	Uncertainty (</a:t>
            </a:r>
            <a:r>
              <a:rPr lang="en-US" sz="1000" dirty="0" err="1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bbp</a:t>
            </a:r>
            <a:r>
              <a:rPr lang="en-US" sz="1000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)</a:t>
            </a:r>
          </a:p>
          <a:p>
            <a:pPr>
              <a:spcAft>
                <a:spcPts val="200"/>
              </a:spcAft>
            </a:pPr>
            <a:r>
              <a:rPr lang="en-US" sz="1000" dirty="0" err="1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rrsdiff</a:t>
            </a:r>
            <a:r>
              <a:rPr lang="en-US" sz="1000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 		Fractional Mean </a:t>
            </a:r>
            <a:r>
              <a:rPr lang="en-US" sz="1000" dirty="0" err="1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Rrs</a:t>
            </a:r>
            <a:r>
              <a:rPr lang="en-US" sz="1000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 Difference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7FE7671-1702-2472-8112-40C6DA3BB850}"/>
              </a:ext>
            </a:extLst>
          </p:cNvPr>
          <p:cNvSpPr txBox="1"/>
          <p:nvPr/>
        </p:nvSpPr>
        <p:spPr>
          <a:xfrm>
            <a:off x="3801858" y="3403224"/>
            <a:ext cx="400089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Products (a, bb) for each applicable visible band of the satellite sensor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38DC9F8-E151-7F42-E574-40C03226ACAE}"/>
              </a:ext>
            </a:extLst>
          </p:cNvPr>
          <p:cNvSpPr/>
          <p:nvPr/>
        </p:nvSpPr>
        <p:spPr>
          <a:xfrm>
            <a:off x="361384" y="588859"/>
            <a:ext cx="2052302" cy="2182035"/>
          </a:xfrm>
          <a:prstGeom prst="rect">
            <a:avLst/>
          </a:prstGeom>
          <a:solidFill>
            <a:srgbClr val="EFEABE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B0128B85-76FF-AA61-257B-B99F264D22CC}"/>
              </a:ext>
            </a:extLst>
          </p:cNvPr>
          <p:cNvSpPr/>
          <p:nvPr/>
        </p:nvSpPr>
        <p:spPr>
          <a:xfrm>
            <a:off x="418850" y="873535"/>
            <a:ext cx="1931867" cy="1799036"/>
          </a:xfrm>
          <a:prstGeom prst="rect">
            <a:avLst/>
          </a:prstGeom>
          <a:solidFill>
            <a:srgbClr val="F9FFF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spcAft>
                <a:spcPts val="200"/>
              </a:spcAft>
            </a:pPr>
            <a:r>
              <a:rPr lang="en-US" sz="1100" dirty="0">
                <a:solidFill>
                  <a:schemeClr val="tx1"/>
                </a:solidFill>
                <a:highlight>
                  <a:srgbClr val="B0FFF8"/>
                </a:highlight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Geophysical Products</a:t>
            </a:r>
          </a:p>
          <a:p>
            <a:pPr>
              <a:spcAft>
                <a:spcPts val="200"/>
              </a:spcAft>
            </a:pPr>
            <a:r>
              <a:rPr lang="en-US" sz="1100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	OC</a:t>
            </a:r>
          </a:p>
          <a:p>
            <a:pPr>
              <a:spcAft>
                <a:spcPts val="200"/>
              </a:spcAft>
            </a:pPr>
            <a:r>
              <a:rPr lang="en-US" sz="1100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	</a:t>
            </a:r>
            <a:r>
              <a:rPr lang="en-US" sz="1100" dirty="0">
                <a:solidFill>
                  <a:schemeClr val="tx1"/>
                </a:solidFill>
                <a:highlight>
                  <a:srgbClr val="B0FFF8"/>
                </a:highlight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IOP</a:t>
            </a:r>
          </a:p>
          <a:p>
            <a:pPr>
              <a:spcAft>
                <a:spcPts val="200"/>
              </a:spcAft>
            </a:pPr>
            <a:r>
              <a:rPr lang="en-US" sz="1100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	SST</a:t>
            </a:r>
          </a:p>
          <a:p>
            <a:pPr>
              <a:spcAft>
                <a:spcPts val="200"/>
              </a:spcAft>
            </a:pPr>
            <a:r>
              <a:rPr lang="en-US" sz="1100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Flags</a:t>
            </a:r>
          </a:p>
          <a:p>
            <a:pPr>
              <a:spcAft>
                <a:spcPts val="200"/>
              </a:spcAft>
            </a:pPr>
            <a:r>
              <a:rPr lang="en-US" sz="1100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Native Pixels (Location, Time)</a:t>
            </a:r>
          </a:p>
          <a:p>
            <a:pPr>
              <a:spcAft>
                <a:spcPts val="200"/>
              </a:spcAft>
            </a:pPr>
            <a:r>
              <a:rPr lang="en-US" sz="1100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Atmospheric Correction</a:t>
            </a:r>
          </a:p>
          <a:p>
            <a:pPr>
              <a:spcAft>
                <a:spcPts val="200"/>
              </a:spcAft>
            </a:pPr>
            <a:r>
              <a:rPr lang="en-US" sz="1100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Vicarious Calibration</a:t>
            </a:r>
          </a:p>
          <a:p>
            <a:pPr>
              <a:spcAft>
                <a:spcPts val="200"/>
              </a:spcAft>
            </a:pPr>
            <a:r>
              <a:rPr lang="en-US" sz="1100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Terrain Correction</a:t>
            </a:r>
          </a:p>
          <a:p>
            <a:pPr>
              <a:spcAft>
                <a:spcPts val="200"/>
              </a:spcAft>
            </a:pPr>
            <a:endParaRPr lang="en-US" sz="1100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0DF02471-AA7C-0B96-AC60-8B444AF2EE9D}"/>
              </a:ext>
            </a:extLst>
          </p:cNvPr>
          <p:cNvSpPr/>
          <p:nvPr/>
        </p:nvSpPr>
        <p:spPr>
          <a:xfrm>
            <a:off x="418850" y="619304"/>
            <a:ext cx="1931867" cy="25201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Level-2 Files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73059FDC-61D2-4F28-79FB-36D27130FB3A}"/>
              </a:ext>
            </a:extLst>
          </p:cNvPr>
          <p:cNvGrpSpPr/>
          <p:nvPr/>
        </p:nvGrpSpPr>
        <p:grpSpPr>
          <a:xfrm>
            <a:off x="361384" y="3157416"/>
            <a:ext cx="1662380" cy="1659108"/>
            <a:chOff x="361384" y="3157416"/>
            <a:chExt cx="1662380" cy="1659108"/>
          </a:xfrm>
        </p:grpSpPr>
        <p:sp>
          <p:nvSpPr>
            <p:cNvPr id="38" name="Cube 37">
              <a:extLst>
                <a:ext uri="{FF2B5EF4-FFF2-40B4-BE49-F238E27FC236}">
                  <a16:creationId xmlns:a16="http://schemas.microsoft.com/office/drawing/2014/main" id="{4D9D632C-1674-FAF3-8E17-A1ACC6E94176}"/>
                </a:ext>
              </a:extLst>
            </p:cNvPr>
            <p:cNvSpPr/>
            <p:nvPr/>
          </p:nvSpPr>
          <p:spPr>
            <a:xfrm>
              <a:off x="361384" y="3157416"/>
              <a:ext cx="1662380" cy="1659108"/>
            </a:xfrm>
            <a:prstGeom prst="cube">
              <a:avLst>
                <a:gd name="adj" fmla="val 18987"/>
              </a:avLst>
            </a:prstGeom>
            <a:solidFill>
              <a:srgbClr val="DCFB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6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9B07BF31-09A9-11D8-763C-A76AE6DB4A39}"/>
                </a:ext>
              </a:extLst>
            </p:cNvPr>
            <p:cNvSpPr txBox="1"/>
            <p:nvPr/>
          </p:nvSpPr>
          <p:spPr>
            <a:xfrm>
              <a:off x="361384" y="3476109"/>
              <a:ext cx="1338947" cy="2654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25" dirty="0">
                  <a:latin typeface="Franklin Gothic Book" panose="020B05030201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OB.DAAC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C22DAD24-47CE-1D20-F475-E605CDB3A6D6}"/>
                </a:ext>
              </a:extLst>
            </p:cNvPr>
            <p:cNvSpPr txBox="1"/>
            <p:nvPr/>
          </p:nvSpPr>
          <p:spPr>
            <a:xfrm>
              <a:off x="540327" y="3739057"/>
              <a:ext cx="989215" cy="961802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2700">
              <a:solidFill>
                <a:schemeClr val="accent3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endParaRPr lang="en-US" sz="1130" dirty="0"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endParaRPr lang="en-US" sz="1130" dirty="0"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endParaRPr lang="en-US" sz="1130" dirty="0"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endParaRPr lang="en-US" sz="1130" dirty="0"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endParaRPr lang="en-US" sz="1130" dirty="0"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41" name="Picture 40" descr="A picture containing graphic design, graphics, poster, colorfulness&#10;&#10;Description automatically generated">
              <a:extLst>
                <a:ext uri="{FF2B5EF4-FFF2-40B4-BE49-F238E27FC236}">
                  <a16:creationId xmlns:a16="http://schemas.microsoft.com/office/drawing/2014/main" id="{4085AD01-DD14-A26E-B439-12C633DFD73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64285" y="3922154"/>
              <a:ext cx="733145" cy="733145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7651155E-DB74-47B8-077A-0A5A8D504106}"/>
                </a:ext>
              </a:extLst>
            </p:cNvPr>
            <p:cNvSpPr txBox="1"/>
            <p:nvPr/>
          </p:nvSpPr>
          <p:spPr>
            <a:xfrm>
              <a:off x="540327" y="3689179"/>
              <a:ext cx="981061" cy="266227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30" dirty="0">
                  <a:solidFill>
                    <a:srgbClr val="FFFFF5"/>
                  </a:solidFill>
                  <a:latin typeface="Franklin Gothic Book" panose="020B05030201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ODPS</a:t>
              </a:r>
            </a:p>
          </p:txBody>
        </p:sp>
        <p:pic>
          <p:nvPicPr>
            <p:cNvPr id="43" name="Content Placeholder 5" descr="nasa-meatball_transpaent.gif">
              <a:extLst>
                <a:ext uri="{FF2B5EF4-FFF2-40B4-BE49-F238E27FC236}">
                  <a16:creationId xmlns:a16="http://schemas.microsoft.com/office/drawing/2014/main" id="{66A39E51-D9E8-5815-AEB5-2AB72A8482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5318" b="-1813"/>
            <a:stretch/>
          </p:blipFill>
          <p:spPr>
            <a:xfrm>
              <a:off x="1469756" y="3516348"/>
              <a:ext cx="215519" cy="189577"/>
            </a:xfrm>
            <a:prstGeom prst="rect">
              <a:avLst/>
            </a:prstGeom>
            <a:ln>
              <a:noFill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36122024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1B71F5E-B8FB-E294-BA1B-667C5CE8BE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8440" y="425475"/>
            <a:ext cx="8601560" cy="4520598"/>
          </a:xfrm>
        </p:spPr>
        <p:txBody>
          <a:bodyPr>
            <a:normAutofit fontScale="77500" lnSpcReduction="20000"/>
          </a:bodyPr>
          <a:lstStyle/>
          <a:p>
            <a:r>
              <a:rPr lang="en-US" dirty="0">
                <a:latin typeface="Franklin Gothic Book" panose="020B0503020102020204" pitchFamily="34" charset="0"/>
              </a:rPr>
              <a:t>9am – 12pm: </a:t>
            </a:r>
            <a:r>
              <a:rPr lang="en-US" sz="1200" dirty="0">
                <a:latin typeface="Franklin Gothic Book" panose="020B0503020102020204" pitchFamily="34" charset="0"/>
              </a:rPr>
              <a:t>(breaks dependent on venue logistics)</a:t>
            </a:r>
          </a:p>
          <a:p>
            <a:pPr lvl="1"/>
            <a:r>
              <a:rPr lang="en-US" dirty="0">
                <a:latin typeface="Franklin Gothic Book" panose="020B0503020102020204" pitchFamily="34" charset="0"/>
              </a:rPr>
              <a:t>Overview of </a:t>
            </a:r>
            <a:r>
              <a:rPr lang="en-US" dirty="0" err="1">
                <a:latin typeface="Franklin Gothic Book" panose="020B0503020102020204" pitchFamily="34" charset="0"/>
              </a:rPr>
              <a:t>SeaDAS</a:t>
            </a:r>
            <a:r>
              <a:rPr lang="en-US" dirty="0">
                <a:latin typeface="Franklin Gothic Book" panose="020B0503020102020204" pitchFamily="34" charset="0"/>
              </a:rPr>
              <a:t> Visualization (Slides) - </a:t>
            </a:r>
            <a:r>
              <a:rPr lang="en-US" dirty="0">
                <a:solidFill>
                  <a:srgbClr val="0000FF"/>
                </a:solidFill>
                <a:latin typeface="Franklin Gothic Book" panose="020B0503020102020204" pitchFamily="34" charset="0"/>
              </a:rPr>
              <a:t>(15 to 20 minutes)</a:t>
            </a:r>
          </a:p>
          <a:p>
            <a:pPr lvl="1"/>
            <a:r>
              <a:rPr lang="en-US" dirty="0">
                <a:latin typeface="Franklin Gothic Book" panose="020B0503020102020204" pitchFamily="34" charset="0"/>
              </a:rPr>
              <a:t>Visualization Quick Demo (very brief and basic: show easy default features) – </a:t>
            </a:r>
            <a:r>
              <a:rPr lang="en-US" dirty="0">
                <a:solidFill>
                  <a:srgbClr val="0000FF"/>
                </a:solidFill>
                <a:latin typeface="Franklin Gothic Book" panose="020B0503020102020204" pitchFamily="34" charset="0"/>
              </a:rPr>
              <a:t>(2 to 5 minutes) – save questions in-depth demo</a:t>
            </a:r>
          </a:p>
          <a:p>
            <a:pPr lvl="1"/>
            <a:r>
              <a:rPr lang="en-US" dirty="0">
                <a:latin typeface="Franklin Gothic Book" panose="020B0503020102020204" pitchFamily="34" charset="0"/>
              </a:rPr>
              <a:t>Overview of </a:t>
            </a:r>
            <a:r>
              <a:rPr lang="en-US" dirty="0" err="1">
                <a:latin typeface="Franklin Gothic Book" panose="020B0503020102020204" pitchFamily="34" charset="0"/>
              </a:rPr>
              <a:t>SeaDAS</a:t>
            </a:r>
            <a:r>
              <a:rPr lang="en-US" dirty="0">
                <a:latin typeface="Franklin Gothic Book" panose="020B0503020102020204" pitchFamily="34" charset="0"/>
              </a:rPr>
              <a:t> Science Processors and Data </a:t>
            </a:r>
            <a:r>
              <a:rPr lang="en-US" dirty="0">
                <a:solidFill>
                  <a:srgbClr val="0000FF"/>
                </a:solidFill>
                <a:latin typeface="Franklin Gothic Book" panose="020B0503020102020204" pitchFamily="34" charset="0"/>
              </a:rPr>
              <a:t>(30 to 45 minutes)</a:t>
            </a:r>
          </a:p>
          <a:p>
            <a:pPr lvl="1"/>
            <a:r>
              <a:rPr lang="en-US" dirty="0">
                <a:latin typeface="Franklin Gothic Book" panose="020B0503020102020204" pitchFamily="34" charset="0"/>
              </a:rPr>
              <a:t>Science Processors Quick Demo (very brief and basic: where the tools are, etc.) </a:t>
            </a:r>
            <a:r>
              <a:rPr lang="en-US" dirty="0">
                <a:solidFill>
                  <a:srgbClr val="0000FF"/>
                </a:solidFill>
                <a:latin typeface="Franklin Gothic Book" panose="020B0503020102020204" pitchFamily="34" charset="0"/>
              </a:rPr>
              <a:t>(2 to 5 minutes) – save questions in-depth demo</a:t>
            </a:r>
          </a:p>
          <a:p>
            <a:pPr lvl="1"/>
            <a:r>
              <a:rPr lang="en-US" dirty="0">
                <a:latin typeface="Franklin Gothic Book" panose="020B0503020102020204" pitchFamily="34" charset="0"/>
              </a:rPr>
              <a:t>Setup and Docker Image </a:t>
            </a:r>
            <a:r>
              <a:rPr lang="en-US" dirty="0">
                <a:solidFill>
                  <a:srgbClr val="0000FF"/>
                </a:solidFill>
                <a:latin typeface="Franklin Gothic Book" panose="020B0503020102020204" pitchFamily="34" charset="0"/>
              </a:rPr>
              <a:t>(20 to 30 minutes) </a:t>
            </a:r>
            <a:r>
              <a:rPr lang="en-US" dirty="0">
                <a:latin typeface="Franklin Gothic Book" panose="020B0503020102020204" pitchFamily="34" charset="0"/>
              </a:rPr>
              <a:t>- </a:t>
            </a:r>
            <a:r>
              <a:rPr lang="en-US" dirty="0" err="1">
                <a:latin typeface="Franklin Gothic Book" panose="020B0503020102020204" pitchFamily="34" charset="0"/>
              </a:rPr>
              <a:t>Aynur</a:t>
            </a:r>
            <a:endParaRPr lang="en-US" dirty="0">
              <a:latin typeface="Franklin Gothic Book" panose="020B0503020102020204" pitchFamily="34" charset="0"/>
            </a:endParaRPr>
          </a:p>
          <a:p>
            <a:pPr lvl="1"/>
            <a:r>
              <a:rPr lang="en-US" dirty="0">
                <a:latin typeface="Franklin Gothic Book" panose="020B0503020102020204" pitchFamily="34" charset="0"/>
              </a:rPr>
              <a:t>Break ?</a:t>
            </a:r>
          </a:p>
          <a:p>
            <a:pPr lvl="1"/>
            <a:r>
              <a:rPr lang="en-US" dirty="0">
                <a:latin typeface="Franklin Gothic Book" panose="020B0503020102020204" pitchFamily="34" charset="0"/>
              </a:rPr>
              <a:t>Visualization Demo (In-depth</a:t>
            </a:r>
            <a:r>
              <a:rPr lang="en-US" dirty="0">
                <a:solidFill>
                  <a:srgbClr val="0000FF"/>
                </a:solidFill>
                <a:latin typeface="Franklin Gothic Book" panose="020B0503020102020204" pitchFamily="34" charset="0"/>
              </a:rPr>
              <a:t>)  (60 to 90 minutes)</a:t>
            </a:r>
          </a:p>
          <a:p>
            <a:pPr lvl="2"/>
            <a:r>
              <a:rPr lang="en-US" dirty="0">
                <a:latin typeface="Franklin Gothic Book" panose="020B0503020102020204" pitchFamily="34" charset="0"/>
              </a:rPr>
              <a:t>There’s too many tools to cover them all so audience questions will partly guide what’s covered</a:t>
            </a:r>
          </a:p>
          <a:p>
            <a:pPr lvl="2"/>
            <a:r>
              <a:rPr lang="en-US" dirty="0">
                <a:latin typeface="Franklin Gothic Book" panose="020B0503020102020204" pitchFamily="34" charset="0"/>
              </a:rPr>
              <a:t>Questions encouraged as we go</a:t>
            </a:r>
          </a:p>
          <a:p>
            <a:pPr lvl="2"/>
            <a:r>
              <a:rPr lang="en-US" dirty="0">
                <a:latin typeface="Franklin Gothic Book" panose="020B0503020102020204" pitchFamily="34" charset="0"/>
              </a:rPr>
              <a:t>Following along on your machine is optional </a:t>
            </a:r>
          </a:p>
          <a:p>
            <a:pPr lvl="3"/>
            <a:r>
              <a:rPr lang="en-US" dirty="0">
                <a:latin typeface="Franklin Gothic Book" panose="020B0503020102020204" pitchFamily="34" charset="0"/>
              </a:rPr>
              <a:t>(but we will be going at a quick pace – unless you want us to slow down)</a:t>
            </a:r>
          </a:p>
          <a:p>
            <a:pPr marL="0" indent="0">
              <a:buNone/>
            </a:pPr>
            <a:endParaRPr lang="en-US" dirty="0">
              <a:latin typeface="Franklin Gothic Book" panose="020B0503020102020204" pitchFamily="34" charset="0"/>
            </a:endParaRPr>
          </a:p>
          <a:p>
            <a:r>
              <a:rPr lang="en-US" dirty="0">
                <a:latin typeface="Franklin Gothic Book" panose="020B0503020102020204" pitchFamily="34" charset="0"/>
              </a:rPr>
              <a:t>1:30pm: We will be available for setup help </a:t>
            </a:r>
            <a:r>
              <a:rPr lang="en-US" dirty="0">
                <a:solidFill>
                  <a:srgbClr val="0000FF"/>
                </a:solidFill>
                <a:latin typeface="Franklin Gothic Book" panose="020B0503020102020204" pitchFamily="34" charset="0"/>
              </a:rPr>
              <a:t>(30 minutes)</a:t>
            </a:r>
          </a:p>
          <a:p>
            <a:endParaRPr lang="en-US" dirty="0">
              <a:latin typeface="Franklin Gothic Book" panose="020B0503020102020204" pitchFamily="34" charset="0"/>
            </a:endParaRPr>
          </a:p>
          <a:p>
            <a:r>
              <a:rPr lang="en-US" dirty="0">
                <a:latin typeface="Franklin Gothic Book" panose="020B0503020102020204" pitchFamily="34" charset="0"/>
              </a:rPr>
              <a:t>2pm – 5pm: (breaks dependent on venue logistics)</a:t>
            </a:r>
          </a:p>
          <a:p>
            <a:pPr lvl="1"/>
            <a:r>
              <a:rPr lang="en-US" dirty="0">
                <a:latin typeface="Franklin Gothic Book" panose="020B0503020102020204" pitchFamily="34" charset="0"/>
              </a:rPr>
              <a:t>Science Processors Demo (In-depth) </a:t>
            </a:r>
            <a:r>
              <a:rPr lang="en-US" dirty="0">
                <a:solidFill>
                  <a:srgbClr val="0000FF"/>
                </a:solidFill>
                <a:latin typeface="Franklin Gothic Book" panose="020B0503020102020204" pitchFamily="34" charset="0"/>
              </a:rPr>
              <a:t>(60 to 90 minutes)</a:t>
            </a:r>
          </a:p>
          <a:p>
            <a:pPr lvl="2"/>
            <a:r>
              <a:rPr lang="en-US" dirty="0">
                <a:latin typeface="Franklin Gothic Book" panose="020B0503020102020204" pitchFamily="34" charset="0"/>
              </a:rPr>
              <a:t>Note: Workflow 1 and Workflow 2 (may not precisely match slides – or we can just use the slide instead of live demo)</a:t>
            </a:r>
          </a:p>
          <a:p>
            <a:pPr lvl="1"/>
            <a:r>
              <a:rPr lang="en-US" dirty="0">
                <a:latin typeface="Franklin Gothic Book" panose="020B0503020102020204" pitchFamily="34" charset="0"/>
              </a:rPr>
              <a:t>Tools for PACE (but not limited to PACE) – </a:t>
            </a:r>
            <a:r>
              <a:rPr lang="en-US" dirty="0">
                <a:solidFill>
                  <a:srgbClr val="0000FF"/>
                </a:solidFill>
                <a:latin typeface="Franklin Gothic Book" panose="020B0503020102020204" pitchFamily="34" charset="0"/>
              </a:rPr>
              <a:t>(15 to 20 minutes) </a:t>
            </a:r>
            <a:r>
              <a:rPr lang="en-US" dirty="0">
                <a:latin typeface="Franklin Gothic Book" panose="020B0503020102020204" pitchFamily="34" charset="0"/>
              </a:rPr>
              <a:t>- Bing</a:t>
            </a:r>
          </a:p>
          <a:p>
            <a:pPr lvl="1"/>
            <a:r>
              <a:rPr lang="en-US" dirty="0">
                <a:latin typeface="Franklin Gothic Book" panose="020B0503020102020204" pitchFamily="34" charset="0"/>
              </a:rPr>
              <a:t>Break?</a:t>
            </a:r>
          </a:p>
          <a:p>
            <a:pPr lvl="1"/>
            <a:r>
              <a:rPr lang="en-US" dirty="0">
                <a:latin typeface="Franklin Gothic Book" panose="020B0503020102020204" pitchFamily="34" charset="0"/>
              </a:rPr>
              <a:t>Science Processors and Visualization Demo (continued) </a:t>
            </a:r>
            <a:r>
              <a:rPr lang="en-US" dirty="0">
                <a:solidFill>
                  <a:srgbClr val="0000FF"/>
                </a:solidFill>
                <a:latin typeface="Franklin Gothic Book" panose="020B0503020102020204" pitchFamily="34" charset="0"/>
              </a:rPr>
              <a:t>(45 to 60 minutes)</a:t>
            </a:r>
          </a:p>
          <a:p>
            <a:pPr lvl="2"/>
            <a:r>
              <a:rPr lang="en-US" dirty="0">
                <a:latin typeface="Franklin Gothic Book" panose="020B0503020102020204" pitchFamily="34" charset="0"/>
              </a:rPr>
              <a:t>Things we didn’t get to earlier</a:t>
            </a:r>
          </a:p>
          <a:p>
            <a:pPr lvl="1"/>
            <a:r>
              <a:rPr lang="en-US" dirty="0">
                <a:latin typeface="Franklin Gothic Book" panose="020B0503020102020204" pitchFamily="34" charset="0"/>
              </a:rPr>
              <a:t>Q &amp; A</a:t>
            </a:r>
          </a:p>
          <a:p>
            <a:pPr lvl="2"/>
            <a:r>
              <a:rPr lang="en-US" dirty="0">
                <a:latin typeface="Franklin Gothic Book" panose="020B0503020102020204" pitchFamily="34" charset="0"/>
              </a:rPr>
              <a:t>User prompted demos of any of the tools</a:t>
            </a:r>
          </a:p>
          <a:p>
            <a:pPr lvl="2"/>
            <a:r>
              <a:rPr lang="en-US" dirty="0">
                <a:latin typeface="Franklin Gothic Book" panose="020B0503020102020204" pitchFamily="34" charset="0"/>
              </a:rPr>
              <a:t>GPT (if you want it) - Bing</a:t>
            </a:r>
          </a:p>
          <a:p>
            <a:pPr lvl="2"/>
            <a:r>
              <a:rPr lang="en-US" dirty="0">
                <a:latin typeface="Franklin Gothic Book" panose="020B0503020102020204" pitchFamily="34" charset="0"/>
              </a:rPr>
              <a:t>Docker Image more in-depth (if you want it) - </a:t>
            </a:r>
            <a:r>
              <a:rPr lang="en-US" dirty="0" err="1">
                <a:latin typeface="Franklin Gothic Book" panose="020B0503020102020204" pitchFamily="34" charset="0"/>
              </a:rPr>
              <a:t>Aynur</a:t>
            </a:r>
            <a:endParaRPr lang="en-US" dirty="0">
              <a:latin typeface="Franklin Gothic Book" panose="020B0503020102020204" pitchFamily="34" charset="0"/>
            </a:endParaRPr>
          </a:p>
          <a:p>
            <a:endParaRPr lang="en-US" dirty="0">
              <a:latin typeface="Franklin Gothic Book" panose="020B0503020102020204" pitchFamily="34" charset="0"/>
            </a:endParaRPr>
          </a:p>
          <a:p>
            <a:r>
              <a:rPr lang="en-US" dirty="0">
                <a:latin typeface="Franklin Gothic Book" panose="020B0503020102020204" pitchFamily="34" charset="0"/>
              </a:rPr>
              <a:t>Tuesday – Thursday:</a:t>
            </a:r>
          </a:p>
          <a:p>
            <a:pPr lvl="1"/>
            <a:r>
              <a:rPr lang="en-US" dirty="0">
                <a:latin typeface="Franklin Gothic Book" panose="020B0503020102020204" pitchFamily="34" charset="0"/>
              </a:rPr>
              <a:t>We will be available at the </a:t>
            </a:r>
            <a:r>
              <a:rPr lang="en-US" dirty="0" err="1">
                <a:latin typeface="Franklin Gothic Book" panose="020B0503020102020204" pitchFamily="34" charset="0"/>
              </a:rPr>
              <a:t>SeaDAS</a:t>
            </a:r>
            <a:r>
              <a:rPr lang="en-US" dirty="0">
                <a:latin typeface="Franklin Gothic Book" panose="020B0503020102020204" pitchFamily="34" charset="0"/>
              </a:rPr>
              <a:t> Poster</a:t>
            </a:r>
          </a:p>
          <a:p>
            <a:pPr lvl="1"/>
            <a:endParaRPr lang="en-US" dirty="0">
              <a:latin typeface="Franklin Gothic Book" panose="020B0503020102020204" pitchFamily="34" charset="0"/>
            </a:endParaRPr>
          </a:p>
          <a:p>
            <a:endParaRPr lang="en-US" dirty="0">
              <a:latin typeface="Franklin Gothic Book" panose="020B05030201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B521246-6C6A-7AD7-9DF8-E1DDCAA8A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15467249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SeaDAS</a:t>
            </a:r>
            <a:r>
              <a:rPr lang="en-US" dirty="0"/>
              <a:t>-OCSSW OB.DAAC: </a:t>
            </a:r>
            <a:r>
              <a:rPr lang="en-US" dirty="0">
                <a:solidFill>
                  <a:srgbClr val="0070C0"/>
                </a:solidFill>
              </a:rPr>
              <a:t>Level-2 Files</a:t>
            </a: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B4A6AB1-06C0-0504-417F-392D0EF220FF}"/>
              </a:ext>
            </a:extLst>
          </p:cNvPr>
          <p:cNvSpPr/>
          <p:nvPr/>
        </p:nvSpPr>
        <p:spPr>
          <a:xfrm>
            <a:off x="361384" y="588859"/>
            <a:ext cx="2052302" cy="2182035"/>
          </a:xfrm>
          <a:prstGeom prst="rect">
            <a:avLst/>
          </a:prstGeom>
          <a:solidFill>
            <a:srgbClr val="EFEABE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79F0A36-0943-BDFC-0D32-618DFBF82B2E}"/>
              </a:ext>
            </a:extLst>
          </p:cNvPr>
          <p:cNvSpPr/>
          <p:nvPr/>
        </p:nvSpPr>
        <p:spPr>
          <a:xfrm>
            <a:off x="418850" y="873535"/>
            <a:ext cx="1931867" cy="1799036"/>
          </a:xfrm>
          <a:prstGeom prst="rect">
            <a:avLst/>
          </a:prstGeom>
          <a:solidFill>
            <a:srgbClr val="F9FFF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spcAft>
                <a:spcPts val="200"/>
              </a:spcAft>
            </a:pPr>
            <a:r>
              <a:rPr lang="en-US" sz="1100" dirty="0">
                <a:solidFill>
                  <a:schemeClr val="tx1"/>
                </a:solidFill>
                <a:highlight>
                  <a:srgbClr val="B0FFF8"/>
                </a:highlight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Geophysical Products</a:t>
            </a:r>
          </a:p>
          <a:p>
            <a:pPr>
              <a:spcAft>
                <a:spcPts val="200"/>
              </a:spcAft>
            </a:pPr>
            <a:r>
              <a:rPr lang="en-US" sz="1100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	OC</a:t>
            </a:r>
          </a:p>
          <a:p>
            <a:pPr>
              <a:spcAft>
                <a:spcPts val="200"/>
              </a:spcAft>
            </a:pPr>
            <a:r>
              <a:rPr lang="en-US" sz="1100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	IOP</a:t>
            </a:r>
          </a:p>
          <a:p>
            <a:pPr>
              <a:spcAft>
                <a:spcPts val="200"/>
              </a:spcAft>
            </a:pPr>
            <a:r>
              <a:rPr lang="en-US" sz="1100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	</a:t>
            </a:r>
            <a:r>
              <a:rPr lang="en-US" sz="1100" dirty="0">
                <a:solidFill>
                  <a:schemeClr val="tx1"/>
                </a:solidFill>
                <a:highlight>
                  <a:srgbClr val="B0FFF8"/>
                </a:highlight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SST</a:t>
            </a:r>
          </a:p>
          <a:p>
            <a:pPr>
              <a:spcAft>
                <a:spcPts val="200"/>
              </a:spcAft>
            </a:pPr>
            <a:r>
              <a:rPr lang="en-US" sz="1100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Flags</a:t>
            </a:r>
          </a:p>
          <a:p>
            <a:pPr>
              <a:spcAft>
                <a:spcPts val="200"/>
              </a:spcAft>
            </a:pPr>
            <a:r>
              <a:rPr lang="en-US" sz="1100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Native Pixels (Location, Time)</a:t>
            </a:r>
          </a:p>
          <a:p>
            <a:pPr>
              <a:spcAft>
                <a:spcPts val="200"/>
              </a:spcAft>
            </a:pPr>
            <a:r>
              <a:rPr lang="en-US" sz="1100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Atmospheric Correction</a:t>
            </a:r>
          </a:p>
          <a:p>
            <a:pPr>
              <a:spcAft>
                <a:spcPts val="200"/>
              </a:spcAft>
            </a:pPr>
            <a:r>
              <a:rPr lang="en-US" sz="1100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Vicarious Calibration</a:t>
            </a:r>
          </a:p>
          <a:p>
            <a:pPr>
              <a:spcAft>
                <a:spcPts val="200"/>
              </a:spcAft>
            </a:pPr>
            <a:r>
              <a:rPr lang="en-US" sz="1100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Terrain Correction</a:t>
            </a:r>
          </a:p>
          <a:p>
            <a:pPr>
              <a:spcAft>
                <a:spcPts val="200"/>
              </a:spcAft>
            </a:pPr>
            <a:endParaRPr lang="en-US" sz="1100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F2FAC7B-7F31-4179-FE6E-6A88A6175484}"/>
              </a:ext>
            </a:extLst>
          </p:cNvPr>
          <p:cNvSpPr/>
          <p:nvPr/>
        </p:nvSpPr>
        <p:spPr>
          <a:xfrm>
            <a:off x="418850" y="619304"/>
            <a:ext cx="1931867" cy="25201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Level-2 Files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CBE3EE7-D03B-0AF9-951F-E51DFB2DED2B}"/>
              </a:ext>
            </a:extLst>
          </p:cNvPr>
          <p:cNvSpPr/>
          <p:nvPr/>
        </p:nvSpPr>
        <p:spPr>
          <a:xfrm>
            <a:off x="4666145" y="2636248"/>
            <a:ext cx="2563993" cy="1491219"/>
          </a:xfrm>
          <a:prstGeom prst="rect">
            <a:avLst/>
          </a:prstGeom>
          <a:solidFill>
            <a:srgbClr val="EFEABE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8E337FC-E6CD-B71A-9D3F-D54D58116A7A}"/>
              </a:ext>
            </a:extLst>
          </p:cNvPr>
          <p:cNvSpPr/>
          <p:nvPr/>
        </p:nvSpPr>
        <p:spPr>
          <a:xfrm>
            <a:off x="4666146" y="2672571"/>
            <a:ext cx="2563994" cy="256784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Missions: Level-2 SST Data in OB.DAAC 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003E6C7-EB44-4160-222D-E1C12576C3F5}"/>
              </a:ext>
            </a:extLst>
          </p:cNvPr>
          <p:cNvSpPr/>
          <p:nvPr/>
        </p:nvSpPr>
        <p:spPr>
          <a:xfrm>
            <a:off x="4790890" y="2952018"/>
            <a:ext cx="2332924" cy="1056992"/>
          </a:xfrm>
          <a:prstGeom prst="rect">
            <a:avLst/>
          </a:prstGeom>
          <a:solidFill>
            <a:srgbClr val="F9FFF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spcAft>
                <a:spcPts val="200"/>
              </a:spcAft>
            </a:pPr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MODIS Aqua</a:t>
            </a:r>
          </a:p>
          <a:p>
            <a:pPr>
              <a:spcAft>
                <a:spcPts val="200"/>
              </a:spcAft>
            </a:pPr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MODIS Terra</a:t>
            </a:r>
          </a:p>
          <a:p>
            <a:pPr>
              <a:spcAft>
                <a:spcPts val="200"/>
              </a:spcAft>
            </a:pPr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VIIRS Suomi NPP</a:t>
            </a:r>
          </a:p>
          <a:p>
            <a:pPr>
              <a:spcAft>
                <a:spcPts val="200"/>
              </a:spcAft>
            </a:pPr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VIIRS NOAA20</a:t>
            </a:r>
          </a:p>
          <a:p>
            <a:pPr>
              <a:spcAft>
                <a:spcPts val="200"/>
              </a:spcAft>
            </a:pPr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VIIRS NOAA21*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456ECF1-BF80-823A-DF86-A5427BCE12DB}"/>
              </a:ext>
            </a:extLst>
          </p:cNvPr>
          <p:cNvSpPr/>
          <p:nvPr/>
        </p:nvSpPr>
        <p:spPr>
          <a:xfrm>
            <a:off x="3687062" y="590215"/>
            <a:ext cx="4064001" cy="1673373"/>
          </a:xfrm>
          <a:prstGeom prst="rect">
            <a:avLst/>
          </a:prstGeom>
          <a:solidFill>
            <a:srgbClr val="EFEABE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ABC262B-B2EB-876C-7725-0E0F3A3CE8E7}"/>
              </a:ext>
            </a:extLst>
          </p:cNvPr>
          <p:cNvSpPr/>
          <p:nvPr/>
        </p:nvSpPr>
        <p:spPr>
          <a:xfrm>
            <a:off x="3801858" y="603960"/>
            <a:ext cx="3842932" cy="480244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OB.DAAC Level-2 Data: </a:t>
            </a:r>
          </a:p>
          <a:p>
            <a:pPr algn="ctr"/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Geophysical Products: SST Suite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2B02CF7-D416-E20F-CA24-432BB2115A5F}"/>
              </a:ext>
            </a:extLst>
          </p:cNvPr>
          <p:cNvSpPr/>
          <p:nvPr/>
        </p:nvSpPr>
        <p:spPr>
          <a:xfrm>
            <a:off x="3801858" y="1099225"/>
            <a:ext cx="3842932" cy="1018384"/>
          </a:xfrm>
          <a:prstGeom prst="rect">
            <a:avLst/>
          </a:prstGeom>
          <a:solidFill>
            <a:srgbClr val="F9FFF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spcAft>
                <a:spcPts val="200"/>
              </a:spcAft>
            </a:pPr>
            <a:r>
              <a:rPr lang="en-US" sz="1000" dirty="0" err="1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sst</a:t>
            </a:r>
            <a:r>
              <a:rPr lang="en-US" sz="1000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		Sea Surface Temperature</a:t>
            </a:r>
          </a:p>
          <a:p>
            <a:pPr>
              <a:spcAft>
                <a:spcPts val="200"/>
              </a:spcAft>
            </a:pPr>
            <a:r>
              <a:rPr lang="en-US" sz="1000" dirty="0" err="1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sstref</a:t>
            </a:r>
            <a:r>
              <a:rPr lang="en-US" sz="1000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		Sea Surface Temperature Reference</a:t>
            </a:r>
          </a:p>
          <a:p>
            <a:pPr>
              <a:spcAft>
                <a:spcPts val="200"/>
              </a:spcAft>
            </a:pPr>
            <a:r>
              <a:rPr lang="en-US" sz="1000" dirty="0" err="1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qual_sst</a:t>
            </a:r>
            <a:r>
              <a:rPr lang="en-US" sz="1000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	Quality Levels (</a:t>
            </a:r>
            <a:r>
              <a:rPr lang="en-US" sz="1000" dirty="0" err="1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sst</a:t>
            </a:r>
            <a:r>
              <a:rPr lang="en-US" sz="1000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)</a:t>
            </a:r>
          </a:p>
          <a:p>
            <a:pPr>
              <a:spcAft>
                <a:spcPts val="200"/>
              </a:spcAft>
            </a:pPr>
            <a:r>
              <a:rPr lang="en-US" sz="1000" dirty="0" err="1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bias_sst</a:t>
            </a:r>
            <a:r>
              <a:rPr lang="en-US" sz="1000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	Bias (</a:t>
            </a:r>
            <a:r>
              <a:rPr lang="en-US" sz="1000" dirty="0" err="1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sst</a:t>
            </a:r>
            <a:r>
              <a:rPr lang="en-US" sz="1000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)</a:t>
            </a:r>
          </a:p>
          <a:p>
            <a:pPr>
              <a:spcAft>
                <a:spcPts val="200"/>
              </a:spcAft>
            </a:pPr>
            <a:r>
              <a:rPr lang="en-US" sz="1000" dirty="0" err="1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stdv_sst</a:t>
            </a:r>
            <a:r>
              <a:rPr lang="en-US" sz="1000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	Standard Deviation (</a:t>
            </a:r>
            <a:r>
              <a:rPr lang="en-US" sz="1000" dirty="0" err="1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sst</a:t>
            </a:r>
            <a:r>
              <a:rPr lang="en-US" sz="1000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)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95613887-1DB2-4497-DE6F-889434CB23D0}"/>
              </a:ext>
            </a:extLst>
          </p:cNvPr>
          <p:cNvGrpSpPr/>
          <p:nvPr/>
        </p:nvGrpSpPr>
        <p:grpSpPr>
          <a:xfrm>
            <a:off x="361384" y="3157416"/>
            <a:ext cx="1662380" cy="1659108"/>
            <a:chOff x="361384" y="3157416"/>
            <a:chExt cx="1662380" cy="1659108"/>
          </a:xfrm>
        </p:grpSpPr>
        <p:sp>
          <p:nvSpPr>
            <p:cNvPr id="33" name="Cube 32">
              <a:extLst>
                <a:ext uri="{FF2B5EF4-FFF2-40B4-BE49-F238E27FC236}">
                  <a16:creationId xmlns:a16="http://schemas.microsoft.com/office/drawing/2014/main" id="{80E9DE08-E6D3-E46B-9B40-030159FECD8D}"/>
                </a:ext>
              </a:extLst>
            </p:cNvPr>
            <p:cNvSpPr/>
            <p:nvPr/>
          </p:nvSpPr>
          <p:spPr>
            <a:xfrm>
              <a:off x="361384" y="3157416"/>
              <a:ext cx="1662380" cy="1659108"/>
            </a:xfrm>
            <a:prstGeom prst="cube">
              <a:avLst>
                <a:gd name="adj" fmla="val 18987"/>
              </a:avLst>
            </a:prstGeom>
            <a:solidFill>
              <a:srgbClr val="DCFB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6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D9C9F0E-D47A-5390-4FAD-CAE4EC6AD576}"/>
                </a:ext>
              </a:extLst>
            </p:cNvPr>
            <p:cNvSpPr txBox="1"/>
            <p:nvPr/>
          </p:nvSpPr>
          <p:spPr>
            <a:xfrm>
              <a:off x="361384" y="3476109"/>
              <a:ext cx="1338947" cy="2654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25" dirty="0">
                  <a:latin typeface="Franklin Gothic Book" panose="020B05030201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OB.DAAC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C7CAB05C-C02A-E0A5-2748-6E1809EE27A7}"/>
                </a:ext>
              </a:extLst>
            </p:cNvPr>
            <p:cNvSpPr txBox="1"/>
            <p:nvPr/>
          </p:nvSpPr>
          <p:spPr>
            <a:xfrm>
              <a:off x="540327" y="3739057"/>
              <a:ext cx="989215" cy="961802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2700">
              <a:solidFill>
                <a:schemeClr val="accent3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endParaRPr lang="en-US" sz="1130" dirty="0"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endParaRPr lang="en-US" sz="1130" dirty="0"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endParaRPr lang="en-US" sz="1130" dirty="0"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endParaRPr lang="en-US" sz="1130" dirty="0"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endParaRPr lang="en-US" sz="1130" dirty="0"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36" name="Picture 35" descr="A picture containing graphic design, graphics, poster, colorfulness&#10;&#10;Description automatically generated">
              <a:extLst>
                <a:ext uri="{FF2B5EF4-FFF2-40B4-BE49-F238E27FC236}">
                  <a16:creationId xmlns:a16="http://schemas.microsoft.com/office/drawing/2014/main" id="{72C967BC-8D37-F6E3-2E0D-688C5ECECAC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64285" y="3922154"/>
              <a:ext cx="733145" cy="733145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C7371018-B899-E3B2-54DC-734B8B6DC005}"/>
                </a:ext>
              </a:extLst>
            </p:cNvPr>
            <p:cNvSpPr txBox="1"/>
            <p:nvPr/>
          </p:nvSpPr>
          <p:spPr>
            <a:xfrm>
              <a:off x="540327" y="3689179"/>
              <a:ext cx="981061" cy="266227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30" dirty="0">
                  <a:solidFill>
                    <a:srgbClr val="FFFFF5"/>
                  </a:solidFill>
                  <a:latin typeface="Franklin Gothic Book" panose="020B05030201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ODPS</a:t>
              </a:r>
            </a:p>
          </p:txBody>
        </p:sp>
        <p:pic>
          <p:nvPicPr>
            <p:cNvPr id="38" name="Content Placeholder 5" descr="nasa-meatball_transpaent.gif">
              <a:extLst>
                <a:ext uri="{FF2B5EF4-FFF2-40B4-BE49-F238E27FC236}">
                  <a16:creationId xmlns:a16="http://schemas.microsoft.com/office/drawing/2014/main" id="{4E1A6CD1-64C2-32C4-B3D4-C798A3DDDF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5318" b="-1813"/>
            <a:stretch/>
          </p:blipFill>
          <p:spPr>
            <a:xfrm>
              <a:off x="1469756" y="3516348"/>
              <a:ext cx="215519" cy="189577"/>
            </a:xfrm>
            <a:prstGeom prst="rect">
              <a:avLst/>
            </a:prstGeom>
            <a:ln>
              <a:noFill/>
            </a:ln>
            <a:effectLst/>
          </p:spPr>
        </p:pic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B64B1222-B0A1-44E9-931E-B2E30C0B7229}"/>
              </a:ext>
            </a:extLst>
          </p:cNvPr>
          <p:cNvSpPr txBox="1"/>
          <p:nvPr/>
        </p:nvSpPr>
        <p:spPr>
          <a:xfrm>
            <a:off x="4666144" y="4170210"/>
            <a:ext cx="245767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* In production, will be available soon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0CFA9E0-D510-BE43-621C-FCF02572EA9F}"/>
              </a:ext>
            </a:extLst>
          </p:cNvPr>
          <p:cNvSpPr txBox="1"/>
          <p:nvPr/>
        </p:nvSpPr>
        <p:spPr>
          <a:xfrm>
            <a:off x="3064173" y="4415862"/>
            <a:ext cx="332599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SST (day and night: 11 and 12 microns)</a:t>
            </a:r>
          </a:p>
          <a:p>
            <a:r>
              <a:rPr lang="en-US" sz="1000" dirty="0"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MODIS: SST4 (nighttime: 3.9, 11, 12 microns)</a:t>
            </a:r>
          </a:p>
          <a:p>
            <a:r>
              <a:rPr lang="en-US" sz="1000" dirty="0"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VIIRS: SST3 (nighttime: 3.7, 11, 12 microns)</a:t>
            </a:r>
          </a:p>
        </p:txBody>
      </p:sp>
    </p:spTree>
    <p:extLst>
      <p:ext uri="{BB962C8B-B14F-4D97-AF65-F5344CB8AC3E}">
        <p14:creationId xmlns:p14="http://schemas.microsoft.com/office/powerpoint/2010/main" val="5338190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SeaDAS</a:t>
            </a:r>
            <a:r>
              <a:rPr lang="en-US" dirty="0"/>
              <a:t>-OCSSW OB.DAAC: </a:t>
            </a:r>
            <a:r>
              <a:rPr lang="en-US" dirty="0">
                <a:solidFill>
                  <a:srgbClr val="0070C0"/>
                </a:solidFill>
              </a:rPr>
              <a:t>Level-2 Files</a:t>
            </a: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336FEAC-044B-C284-A708-6B4EA29A1397}"/>
              </a:ext>
            </a:extLst>
          </p:cNvPr>
          <p:cNvSpPr/>
          <p:nvPr/>
        </p:nvSpPr>
        <p:spPr>
          <a:xfrm>
            <a:off x="3687062" y="588860"/>
            <a:ext cx="4064001" cy="3637551"/>
          </a:xfrm>
          <a:prstGeom prst="rect">
            <a:avLst/>
          </a:prstGeom>
          <a:solidFill>
            <a:srgbClr val="EFEABE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C0413D2-4A31-649D-89F3-B8AACE102912}"/>
              </a:ext>
            </a:extLst>
          </p:cNvPr>
          <p:cNvSpPr/>
          <p:nvPr/>
        </p:nvSpPr>
        <p:spPr>
          <a:xfrm>
            <a:off x="3824178" y="602606"/>
            <a:ext cx="3799595" cy="480244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OB.DAAC Level-2 Data: </a:t>
            </a:r>
          </a:p>
          <a:p>
            <a:pPr algn="ctr"/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Flags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1844A8B-468C-CE62-76DA-BBF8C6C5510C}"/>
              </a:ext>
            </a:extLst>
          </p:cNvPr>
          <p:cNvSpPr/>
          <p:nvPr/>
        </p:nvSpPr>
        <p:spPr>
          <a:xfrm>
            <a:off x="3824178" y="1097870"/>
            <a:ext cx="3799595" cy="2979798"/>
          </a:xfrm>
          <a:prstGeom prst="rect">
            <a:avLst/>
          </a:prstGeom>
          <a:solidFill>
            <a:srgbClr val="F9FFF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spcAft>
                <a:spcPts val="200"/>
              </a:spcAft>
            </a:pPr>
            <a:r>
              <a:rPr lang="en-US" sz="1000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CLDICE	Cloud/Ice determined</a:t>
            </a:r>
          </a:p>
          <a:p>
            <a:pPr>
              <a:spcAft>
                <a:spcPts val="200"/>
              </a:spcAft>
            </a:pPr>
            <a:r>
              <a:rPr lang="en-US" sz="1000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COCCOLITH	Coccolithophores detected</a:t>
            </a:r>
          </a:p>
          <a:p>
            <a:pPr>
              <a:spcAft>
                <a:spcPts val="200"/>
              </a:spcAft>
            </a:pPr>
            <a:r>
              <a:rPr lang="en-US" sz="1000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FILTER	Insufficient data for smoothing filter</a:t>
            </a:r>
          </a:p>
          <a:p>
            <a:pPr>
              <a:spcAft>
                <a:spcPts val="200"/>
              </a:spcAft>
            </a:pPr>
            <a:r>
              <a:rPr lang="en-US" sz="1000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HIGLINT	High glint determined</a:t>
            </a:r>
          </a:p>
          <a:p>
            <a:pPr>
              <a:spcAft>
                <a:spcPts val="200"/>
              </a:spcAft>
            </a:pPr>
            <a:r>
              <a:rPr lang="en-US" sz="1000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HILT		High (or saturating) TOA radiance</a:t>
            </a:r>
          </a:p>
          <a:p>
            <a:pPr>
              <a:spcAft>
                <a:spcPts val="200"/>
              </a:spcAft>
            </a:pPr>
            <a:r>
              <a:rPr lang="en-US" sz="1000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HIPOL		High degree of polarization determined</a:t>
            </a:r>
          </a:p>
          <a:p>
            <a:pPr>
              <a:spcAft>
                <a:spcPts val="200"/>
              </a:spcAft>
            </a:pPr>
            <a:r>
              <a:rPr lang="en-US" sz="1000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LOWLW	Low </a:t>
            </a:r>
            <a:r>
              <a:rPr lang="en-US" sz="1000" dirty="0" err="1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Lw</a:t>
            </a:r>
            <a:r>
              <a:rPr lang="en-US" sz="1000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 @ 555nm (possible cloud shadow)</a:t>
            </a:r>
          </a:p>
          <a:p>
            <a:pPr>
              <a:spcAft>
                <a:spcPts val="200"/>
              </a:spcAft>
            </a:pPr>
            <a:r>
              <a:rPr lang="en-US" sz="1000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MODGLINT	Moderate glint determined</a:t>
            </a:r>
          </a:p>
          <a:p>
            <a:pPr>
              <a:spcAft>
                <a:spcPts val="200"/>
              </a:spcAft>
            </a:pPr>
            <a:r>
              <a:rPr lang="en-US" sz="1000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SEAICE	Sea ice determined</a:t>
            </a:r>
          </a:p>
          <a:p>
            <a:pPr>
              <a:spcAft>
                <a:spcPts val="200"/>
              </a:spcAft>
            </a:pPr>
            <a:r>
              <a:rPr lang="en-US" sz="1000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STRAYLIGHT	Straylight determined   </a:t>
            </a:r>
          </a:p>
          <a:p>
            <a:pPr>
              <a:spcAft>
                <a:spcPts val="200"/>
              </a:spcAft>
            </a:pPr>
            <a:r>
              <a:rPr lang="en-US" sz="1000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TURBIDW	Turbid water determined</a:t>
            </a:r>
          </a:p>
          <a:p>
            <a:pPr>
              <a:spcAft>
                <a:spcPts val="200"/>
              </a:spcAft>
            </a:pPr>
            <a:endParaRPr lang="en-US" sz="1000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200"/>
              </a:spcAft>
            </a:pPr>
            <a:r>
              <a:rPr lang="en-US" sz="1000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COASTZ	Shallow water (&lt;30m)</a:t>
            </a:r>
          </a:p>
          <a:p>
            <a:pPr>
              <a:spcAft>
                <a:spcPts val="200"/>
              </a:spcAft>
            </a:pPr>
            <a:r>
              <a:rPr lang="en-US" sz="1000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HISATZEN	Large satellite zenith angle</a:t>
            </a:r>
          </a:p>
          <a:p>
            <a:pPr>
              <a:spcAft>
                <a:spcPts val="200"/>
              </a:spcAft>
            </a:pPr>
            <a:r>
              <a:rPr lang="en-US" sz="1000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HISOLZEN	High solar zenith angle</a:t>
            </a:r>
          </a:p>
          <a:p>
            <a:pPr>
              <a:spcAft>
                <a:spcPts val="200"/>
              </a:spcAft>
            </a:pPr>
            <a:r>
              <a:rPr lang="en-US" sz="1000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LAND		Land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CD23F55-307A-7D2E-69CE-990D4C59A389}"/>
              </a:ext>
            </a:extLst>
          </p:cNvPr>
          <p:cNvSpPr/>
          <p:nvPr/>
        </p:nvSpPr>
        <p:spPr>
          <a:xfrm>
            <a:off x="361384" y="588859"/>
            <a:ext cx="2052302" cy="1615731"/>
          </a:xfrm>
          <a:prstGeom prst="rect">
            <a:avLst/>
          </a:prstGeom>
          <a:solidFill>
            <a:srgbClr val="EFEABE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81DCA46-3832-C78C-A492-DE4CA7914B45}"/>
              </a:ext>
            </a:extLst>
          </p:cNvPr>
          <p:cNvSpPr/>
          <p:nvPr/>
        </p:nvSpPr>
        <p:spPr>
          <a:xfrm>
            <a:off x="418850" y="873535"/>
            <a:ext cx="1931867" cy="1254523"/>
          </a:xfrm>
          <a:prstGeom prst="rect">
            <a:avLst/>
          </a:prstGeom>
          <a:solidFill>
            <a:srgbClr val="F9FFF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spcAft>
                <a:spcPts val="200"/>
              </a:spcAft>
            </a:pPr>
            <a:r>
              <a:rPr lang="en-US" sz="1100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Geophysical Products</a:t>
            </a:r>
          </a:p>
          <a:p>
            <a:pPr>
              <a:spcAft>
                <a:spcPts val="200"/>
              </a:spcAft>
            </a:pPr>
            <a:r>
              <a:rPr lang="en-US" sz="1100" dirty="0">
                <a:solidFill>
                  <a:schemeClr val="tx1"/>
                </a:solidFill>
                <a:highlight>
                  <a:srgbClr val="B0FFF8"/>
                </a:highlight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Flags</a:t>
            </a:r>
          </a:p>
          <a:p>
            <a:pPr>
              <a:spcAft>
                <a:spcPts val="200"/>
              </a:spcAft>
            </a:pPr>
            <a:r>
              <a:rPr lang="en-US" sz="1100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Native Pixels (Location, Time)</a:t>
            </a:r>
          </a:p>
          <a:p>
            <a:pPr>
              <a:spcAft>
                <a:spcPts val="200"/>
              </a:spcAft>
            </a:pPr>
            <a:r>
              <a:rPr lang="en-US" sz="1100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Atmospheric Correction</a:t>
            </a:r>
          </a:p>
          <a:p>
            <a:pPr>
              <a:spcAft>
                <a:spcPts val="200"/>
              </a:spcAft>
            </a:pPr>
            <a:r>
              <a:rPr lang="en-US" sz="1100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Vicarious Calibration</a:t>
            </a:r>
          </a:p>
          <a:p>
            <a:pPr>
              <a:spcAft>
                <a:spcPts val="200"/>
              </a:spcAft>
            </a:pPr>
            <a:r>
              <a:rPr lang="en-US" sz="1100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Terrain Correction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0A241CE-3E3A-A8B7-16CA-8D0F3B35F256}"/>
              </a:ext>
            </a:extLst>
          </p:cNvPr>
          <p:cNvSpPr/>
          <p:nvPr/>
        </p:nvSpPr>
        <p:spPr>
          <a:xfrm>
            <a:off x="418850" y="619304"/>
            <a:ext cx="1931867" cy="25201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Level-2 Files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8F53C3C-BA2C-F1DB-146B-98BDD2C0C397}"/>
              </a:ext>
            </a:extLst>
          </p:cNvPr>
          <p:cNvGrpSpPr/>
          <p:nvPr/>
        </p:nvGrpSpPr>
        <p:grpSpPr>
          <a:xfrm>
            <a:off x="361384" y="3157416"/>
            <a:ext cx="1662380" cy="1659108"/>
            <a:chOff x="361384" y="3157416"/>
            <a:chExt cx="1662380" cy="1659108"/>
          </a:xfrm>
        </p:grpSpPr>
        <p:sp>
          <p:nvSpPr>
            <p:cNvPr id="27" name="Cube 26">
              <a:extLst>
                <a:ext uri="{FF2B5EF4-FFF2-40B4-BE49-F238E27FC236}">
                  <a16:creationId xmlns:a16="http://schemas.microsoft.com/office/drawing/2014/main" id="{11CF0679-CDF8-D624-FD9E-409750427553}"/>
                </a:ext>
              </a:extLst>
            </p:cNvPr>
            <p:cNvSpPr/>
            <p:nvPr/>
          </p:nvSpPr>
          <p:spPr>
            <a:xfrm>
              <a:off x="361384" y="3157416"/>
              <a:ext cx="1662380" cy="1659108"/>
            </a:xfrm>
            <a:prstGeom prst="cube">
              <a:avLst>
                <a:gd name="adj" fmla="val 18987"/>
              </a:avLst>
            </a:prstGeom>
            <a:solidFill>
              <a:srgbClr val="DCFB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6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0E88FD4-CED8-9B35-5A0C-40C3B73DFFE1}"/>
                </a:ext>
              </a:extLst>
            </p:cNvPr>
            <p:cNvSpPr txBox="1"/>
            <p:nvPr/>
          </p:nvSpPr>
          <p:spPr>
            <a:xfrm>
              <a:off x="361384" y="3476109"/>
              <a:ext cx="1338947" cy="2654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25" dirty="0">
                  <a:latin typeface="Franklin Gothic Book" panose="020B05030201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OB.DAAC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CDE5C036-28E4-8BF9-E517-3EB88A9A773C}"/>
                </a:ext>
              </a:extLst>
            </p:cNvPr>
            <p:cNvSpPr txBox="1"/>
            <p:nvPr/>
          </p:nvSpPr>
          <p:spPr>
            <a:xfrm>
              <a:off x="540327" y="3739057"/>
              <a:ext cx="989215" cy="961802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2700">
              <a:solidFill>
                <a:schemeClr val="accent3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endParaRPr lang="en-US" sz="1130" dirty="0"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endParaRPr lang="en-US" sz="1130" dirty="0"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endParaRPr lang="en-US" sz="1130" dirty="0"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endParaRPr lang="en-US" sz="1130" dirty="0"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endParaRPr lang="en-US" sz="1130" dirty="0"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30" name="Picture 29" descr="A picture containing graphic design, graphics, poster, colorfulness&#10;&#10;Description automatically generated">
              <a:extLst>
                <a:ext uri="{FF2B5EF4-FFF2-40B4-BE49-F238E27FC236}">
                  <a16:creationId xmlns:a16="http://schemas.microsoft.com/office/drawing/2014/main" id="{6B5F181C-7371-D132-D763-0417AD619DE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64285" y="3922154"/>
              <a:ext cx="733145" cy="733145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70E3774B-DBD0-2821-B692-E14F54260EB0}"/>
                </a:ext>
              </a:extLst>
            </p:cNvPr>
            <p:cNvSpPr txBox="1"/>
            <p:nvPr/>
          </p:nvSpPr>
          <p:spPr>
            <a:xfrm>
              <a:off x="540327" y="3689179"/>
              <a:ext cx="981061" cy="266227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30" dirty="0">
                  <a:solidFill>
                    <a:srgbClr val="FFFFF5"/>
                  </a:solidFill>
                  <a:latin typeface="Franklin Gothic Book" panose="020B05030201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ODPS</a:t>
              </a:r>
            </a:p>
          </p:txBody>
        </p:sp>
        <p:pic>
          <p:nvPicPr>
            <p:cNvPr id="32" name="Content Placeholder 5" descr="nasa-meatball_transpaent.gif">
              <a:extLst>
                <a:ext uri="{FF2B5EF4-FFF2-40B4-BE49-F238E27FC236}">
                  <a16:creationId xmlns:a16="http://schemas.microsoft.com/office/drawing/2014/main" id="{C7F13B50-31DF-18BD-DBD6-284CA63058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5318" b="-1813"/>
            <a:stretch/>
          </p:blipFill>
          <p:spPr>
            <a:xfrm>
              <a:off x="1469756" y="3516348"/>
              <a:ext cx="215519" cy="189577"/>
            </a:xfrm>
            <a:prstGeom prst="rect">
              <a:avLst/>
            </a:prstGeom>
            <a:ln>
              <a:noFill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133081332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SeaDAS</a:t>
            </a:r>
            <a:r>
              <a:rPr lang="en-US" dirty="0"/>
              <a:t>-OCSSW OB.DAAC: </a:t>
            </a:r>
            <a:r>
              <a:rPr lang="en-US" dirty="0">
                <a:solidFill>
                  <a:srgbClr val="0070C0"/>
                </a:solidFill>
              </a:rPr>
              <a:t>Level-2 Files</a:t>
            </a: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FC4A7F5-11CC-FF16-0FC9-D8A3446A4151}"/>
              </a:ext>
            </a:extLst>
          </p:cNvPr>
          <p:cNvSpPr/>
          <p:nvPr/>
        </p:nvSpPr>
        <p:spPr>
          <a:xfrm>
            <a:off x="3664717" y="582576"/>
            <a:ext cx="4299070" cy="1615730"/>
          </a:xfrm>
          <a:prstGeom prst="rect">
            <a:avLst/>
          </a:prstGeom>
          <a:solidFill>
            <a:srgbClr val="EFEABE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8493DA6-44C2-FD9F-1EC7-733DDF26FDED}"/>
              </a:ext>
            </a:extLst>
          </p:cNvPr>
          <p:cNvSpPr/>
          <p:nvPr/>
        </p:nvSpPr>
        <p:spPr>
          <a:xfrm>
            <a:off x="4209821" y="596321"/>
            <a:ext cx="3234903" cy="274993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OB.DAAC Level-2 Data: Native Pixels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CE44704-ED49-2E2B-4667-F7D436ACB297}"/>
              </a:ext>
            </a:extLst>
          </p:cNvPr>
          <p:cNvSpPr/>
          <p:nvPr/>
        </p:nvSpPr>
        <p:spPr>
          <a:xfrm>
            <a:off x="3758390" y="885059"/>
            <a:ext cx="4109703" cy="1156392"/>
          </a:xfrm>
          <a:prstGeom prst="rect">
            <a:avLst/>
          </a:prstGeom>
          <a:solidFill>
            <a:srgbClr val="F9FFF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171450" indent="-171450">
              <a:spcAft>
                <a:spcPts val="200"/>
              </a:spcAft>
              <a:buFont typeface="Wingdings" pitchFamily="2" charset="2"/>
              <a:buChar char="Ø"/>
            </a:pPr>
            <a:r>
              <a:rPr lang="en-US" sz="1000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Same pixel gridding as L1A and L1B files</a:t>
            </a:r>
          </a:p>
          <a:p>
            <a:pPr marL="171450" indent="-171450">
              <a:spcAft>
                <a:spcPts val="200"/>
              </a:spcAft>
              <a:buFont typeface="Wingdings" pitchFamily="2" charset="2"/>
              <a:buChar char="Ø"/>
            </a:pPr>
            <a:r>
              <a:rPr lang="en-US" sz="1000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Each pixel contains time and location</a:t>
            </a:r>
          </a:p>
          <a:p>
            <a:pPr marL="535239" lvl="1" indent="-1714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No assumed mapping projection</a:t>
            </a:r>
          </a:p>
          <a:p>
            <a:pPr marL="171450" indent="-171450">
              <a:spcAft>
                <a:spcPts val="200"/>
              </a:spcAft>
              <a:buFont typeface="Wingdings" pitchFamily="2" charset="2"/>
              <a:buChar char="Ø"/>
            </a:pPr>
            <a:r>
              <a:rPr lang="en-US" sz="1000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Adjacent pixels are based on instrument data and not scene location</a:t>
            </a:r>
          </a:p>
          <a:p>
            <a:pPr marL="535239" lvl="1" indent="-1714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Adjacent pixel may not be geographically adjacent</a:t>
            </a:r>
          </a:p>
          <a:p>
            <a:pPr marL="535239" lvl="1" indent="-1714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Bow-tie effect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C7F8C72-9225-E3C3-C8A5-3F18FE5AD576}"/>
              </a:ext>
            </a:extLst>
          </p:cNvPr>
          <p:cNvSpPr/>
          <p:nvPr/>
        </p:nvSpPr>
        <p:spPr>
          <a:xfrm>
            <a:off x="361384" y="588859"/>
            <a:ext cx="2052302" cy="1615731"/>
          </a:xfrm>
          <a:prstGeom prst="rect">
            <a:avLst/>
          </a:prstGeom>
          <a:solidFill>
            <a:srgbClr val="EFEABE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7BEFBC3-DB15-76B9-5C7B-CC67752502BC}"/>
              </a:ext>
            </a:extLst>
          </p:cNvPr>
          <p:cNvSpPr/>
          <p:nvPr/>
        </p:nvSpPr>
        <p:spPr>
          <a:xfrm>
            <a:off x="418850" y="873535"/>
            <a:ext cx="1931867" cy="1254523"/>
          </a:xfrm>
          <a:prstGeom prst="rect">
            <a:avLst/>
          </a:prstGeom>
          <a:solidFill>
            <a:srgbClr val="F9FFF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spcAft>
                <a:spcPts val="200"/>
              </a:spcAft>
            </a:pPr>
            <a:r>
              <a:rPr lang="en-US" sz="1100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Geophysical Products</a:t>
            </a:r>
          </a:p>
          <a:p>
            <a:pPr>
              <a:spcAft>
                <a:spcPts val="200"/>
              </a:spcAft>
            </a:pPr>
            <a:r>
              <a:rPr lang="en-US" sz="1100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Flags</a:t>
            </a:r>
          </a:p>
          <a:p>
            <a:pPr>
              <a:spcAft>
                <a:spcPts val="200"/>
              </a:spcAft>
            </a:pPr>
            <a:r>
              <a:rPr lang="en-US" sz="1100" dirty="0">
                <a:solidFill>
                  <a:schemeClr val="tx1"/>
                </a:solidFill>
                <a:highlight>
                  <a:srgbClr val="B0FFF8"/>
                </a:highlight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Native Pixels</a:t>
            </a:r>
          </a:p>
          <a:p>
            <a:pPr>
              <a:spcAft>
                <a:spcPts val="200"/>
              </a:spcAft>
            </a:pPr>
            <a:r>
              <a:rPr lang="en-US" sz="1100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Atmospheric Correction</a:t>
            </a:r>
          </a:p>
          <a:p>
            <a:pPr>
              <a:spcAft>
                <a:spcPts val="200"/>
              </a:spcAft>
            </a:pPr>
            <a:r>
              <a:rPr lang="en-US" sz="1100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Vicarious Calibration</a:t>
            </a:r>
          </a:p>
          <a:p>
            <a:pPr>
              <a:spcAft>
                <a:spcPts val="200"/>
              </a:spcAft>
            </a:pPr>
            <a:r>
              <a:rPr lang="en-US" sz="1100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Terrain Correction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7CFD5F4-3D55-B424-A5EC-65ADAE64E036}"/>
              </a:ext>
            </a:extLst>
          </p:cNvPr>
          <p:cNvSpPr/>
          <p:nvPr/>
        </p:nvSpPr>
        <p:spPr>
          <a:xfrm>
            <a:off x="418850" y="619304"/>
            <a:ext cx="1931867" cy="25201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Level-2 Files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4F67F40-FE77-2737-3F4C-D4E9BB13B59E}"/>
              </a:ext>
            </a:extLst>
          </p:cNvPr>
          <p:cNvGrpSpPr/>
          <p:nvPr/>
        </p:nvGrpSpPr>
        <p:grpSpPr>
          <a:xfrm>
            <a:off x="361384" y="3157416"/>
            <a:ext cx="1662380" cy="1659108"/>
            <a:chOff x="361384" y="3157416"/>
            <a:chExt cx="1662380" cy="1659108"/>
          </a:xfrm>
        </p:grpSpPr>
        <p:sp>
          <p:nvSpPr>
            <p:cNvPr id="27" name="Cube 26">
              <a:extLst>
                <a:ext uri="{FF2B5EF4-FFF2-40B4-BE49-F238E27FC236}">
                  <a16:creationId xmlns:a16="http://schemas.microsoft.com/office/drawing/2014/main" id="{4A67D7D3-A700-5353-1D8F-53157FEB1339}"/>
                </a:ext>
              </a:extLst>
            </p:cNvPr>
            <p:cNvSpPr/>
            <p:nvPr/>
          </p:nvSpPr>
          <p:spPr>
            <a:xfrm>
              <a:off x="361384" y="3157416"/>
              <a:ext cx="1662380" cy="1659108"/>
            </a:xfrm>
            <a:prstGeom prst="cube">
              <a:avLst>
                <a:gd name="adj" fmla="val 18987"/>
              </a:avLst>
            </a:prstGeom>
            <a:solidFill>
              <a:srgbClr val="DCFB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6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40AB39D8-8993-8509-B038-F7213CF077E5}"/>
                </a:ext>
              </a:extLst>
            </p:cNvPr>
            <p:cNvSpPr txBox="1"/>
            <p:nvPr/>
          </p:nvSpPr>
          <p:spPr>
            <a:xfrm>
              <a:off x="361384" y="3476109"/>
              <a:ext cx="1338947" cy="2654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25" dirty="0">
                  <a:latin typeface="Franklin Gothic Book" panose="020B05030201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OB.DAAC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AEB2EB32-4D91-D842-C374-7BD766DA4450}"/>
                </a:ext>
              </a:extLst>
            </p:cNvPr>
            <p:cNvSpPr txBox="1"/>
            <p:nvPr/>
          </p:nvSpPr>
          <p:spPr>
            <a:xfrm>
              <a:off x="540327" y="3739057"/>
              <a:ext cx="989215" cy="961802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2700">
              <a:solidFill>
                <a:schemeClr val="accent3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endParaRPr lang="en-US" sz="1130" dirty="0"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endParaRPr lang="en-US" sz="1130" dirty="0"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endParaRPr lang="en-US" sz="1130" dirty="0"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endParaRPr lang="en-US" sz="1130" dirty="0"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endParaRPr lang="en-US" sz="1130" dirty="0"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30" name="Picture 29" descr="A picture containing graphic design, graphics, poster, colorfulness&#10;&#10;Description automatically generated">
              <a:extLst>
                <a:ext uri="{FF2B5EF4-FFF2-40B4-BE49-F238E27FC236}">
                  <a16:creationId xmlns:a16="http://schemas.microsoft.com/office/drawing/2014/main" id="{A093153A-8803-8A14-9072-0F198A389CC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64285" y="3922154"/>
              <a:ext cx="733145" cy="733145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F3C1E38E-D474-8113-9538-23006711A607}"/>
                </a:ext>
              </a:extLst>
            </p:cNvPr>
            <p:cNvSpPr txBox="1"/>
            <p:nvPr/>
          </p:nvSpPr>
          <p:spPr>
            <a:xfrm>
              <a:off x="540327" y="3689179"/>
              <a:ext cx="981061" cy="266227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30" dirty="0">
                  <a:solidFill>
                    <a:srgbClr val="FFFFF5"/>
                  </a:solidFill>
                  <a:latin typeface="Franklin Gothic Book" panose="020B05030201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ODPS</a:t>
              </a:r>
            </a:p>
          </p:txBody>
        </p:sp>
        <p:pic>
          <p:nvPicPr>
            <p:cNvPr id="32" name="Content Placeholder 5" descr="nasa-meatball_transpaent.gif">
              <a:extLst>
                <a:ext uri="{FF2B5EF4-FFF2-40B4-BE49-F238E27FC236}">
                  <a16:creationId xmlns:a16="http://schemas.microsoft.com/office/drawing/2014/main" id="{C16444FC-F10D-20F3-2238-91753C2C29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5318" b="-1813"/>
            <a:stretch/>
          </p:blipFill>
          <p:spPr>
            <a:xfrm>
              <a:off x="1469756" y="3516348"/>
              <a:ext cx="215519" cy="189577"/>
            </a:xfrm>
            <a:prstGeom prst="rect">
              <a:avLst/>
            </a:prstGeom>
            <a:ln>
              <a:noFill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273160105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1" name="Group 120">
            <a:extLst>
              <a:ext uri="{FF2B5EF4-FFF2-40B4-BE49-F238E27FC236}">
                <a16:creationId xmlns:a16="http://schemas.microsoft.com/office/drawing/2014/main" id="{C09EF3CC-3A34-6CC6-7145-48B94E7CE5A9}"/>
              </a:ext>
            </a:extLst>
          </p:cNvPr>
          <p:cNvGrpSpPr/>
          <p:nvPr/>
        </p:nvGrpSpPr>
        <p:grpSpPr>
          <a:xfrm>
            <a:off x="361384" y="3157416"/>
            <a:ext cx="1662380" cy="1659108"/>
            <a:chOff x="361384" y="3157416"/>
            <a:chExt cx="1662380" cy="1659108"/>
          </a:xfrm>
        </p:grpSpPr>
        <p:sp>
          <p:nvSpPr>
            <p:cNvPr id="122" name="Cube 121">
              <a:extLst>
                <a:ext uri="{FF2B5EF4-FFF2-40B4-BE49-F238E27FC236}">
                  <a16:creationId xmlns:a16="http://schemas.microsoft.com/office/drawing/2014/main" id="{D721FA18-3D6A-E1F1-524F-9469111CECC1}"/>
                </a:ext>
              </a:extLst>
            </p:cNvPr>
            <p:cNvSpPr/>
            <p:nvPr/>
          </p:nvSpPr>
          <p:spPr>
            <a:xfrm>
              <a:off x="361384" y="3157416"/>
              <a:ext cx="1662380" cy="1659108"/>
            </a:xfrm>
            <a:prstGeom prst="cube">
              <a:avLst>
                <a:gd name="adj" fmla="val 18987"/>
              </a:avLst>
            </a:prstGeom>
            <a:solidFill>
              <a:srgbClr val="DCFB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6"/>
            </a:p>
          </p:txBody>
        </p: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EDE9C289-5FF9-D7DC-7E11-62ADA42F4D43}"/>
                </a:ext>
              </a:extLst>
            </p:cNvPr>
            <p:cNvSpPr txBox="1"/>
            <p:nvPr/>
          </p:nvSpPr>
          <p:spPr>
            <a:xfrm>
              <a:off x="361384" y="3476109"/>
              <a:ext cx="1338947" cy="2654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25" dirty="0">
                  <a:latin typeface="Franklin Gothic Book" panose="020B05030201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OB.DAAC</a:t>
              </a:r>
            </a:p>
          </p:txBody>
        </p:sp>
        <p:sp>
          <p:nvSpPr>
            <p:cNvPr id="124" name="TextBox 123">
              <a:extLst>
                <a:ext uri="{FF2B5EF4-FFF2-40B4-BE49-F238E27FC236}">
                  <a16:creationId xmlns:a16="http://schemas.microsoft.com/office/drawing/2014/main" id="{DD971701-8CCB-2E98-9296-55374942F7E8}"/>
                </a:ext>
              </a:extLst>
            </p:cNvPr>
            <p:cNvSpPr txBox="1"/>
            <p:nvPr/>
          </p:nvSpPr>
          <p:spPr>
            <a:xfrm>
              <a:off x="540327" y="3739057"/>
              <a:ext cx="989215" cy="961802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2700">
              <a:solidFill>
                <a:schemeClr val="accent3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endParaRPr lang="en-US" sz="1130" dirty="0"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endParaRPr lang="en-US" sz="1130" dirty="0"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endParaRPr lang="en-US" sz="1130" dirty="0"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endParaRPr lang="en-US" sz="1130" dirty="0"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endParaRPr lang="en-US" sz="1130" dirty="0"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125" name="Picture 124" descr="A picture containing graphic design, graphics, poster, colorfulness&#10;&#10;Description automatically generated">
              <a:extLst>
                <a:ext uri="{FF2B5EF4-FFF2-40B4-BE49-F238E27FC236}">
                  <a16:creationId xmlns:a16="http://schemas.microsoft.com/office/drawing/2014/main" id="{589C63AC-3EC6-91D9-AF1A-D1B5811052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64285" y="3922154"/>
              <a:ext cx="733145" cy="733145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id="{99E96CBF-CC5C-1A11-2A05-D2341576233D}"/>
                </a:ext>
              </a:extLst>
            </p:cNvPr>
            <p:cNvSpPr txBox="1"/>
            <p:nvPr/>
          </p:nvSpPr>
          <p:spPr>
            <a:xfrm>
              <a:off x="540327" y="3689179"/>
              <a:ext cx="981061" cy="266227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30" dirty="0">
                  <a:solidFill>
                    <a:srgbClr val="FFFFF5"/>
                  </a:solidFill>
                  <a:latin typeface="Franklin Gothic Book" panose="020B05030201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ODPS</a:t>
              </a:r>
            </a:p>
          </p:txBody>
        </p:sp>
        <p:pic>
          <p:nvPicPr>
            <p:cNvPr id="127" name="Content Placeholder 5" descr="nasa-meatball_transpaent.gif">
              <a:extLst>
                <a:ext uri="{FF2B5EF4-FFF2-40B4-BE49-F238E27FC236}">
                  <a16:creationId xmlns:a16="http://schemas.microsoft.com/office/drawing/2014/main" id="{F07C74C1-6A53-7EE7-9967-149249094E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5318" b="-1813"/>
            <a:stretch/>
          </p:blipFill>
          <p:spPr>
            <a:xfrm>
              <a:off x="1469756" y="3516348"/>
              <a:ext cx="215519" cy="189577"/>
            </a:xfrm>
            <a:prstGeom prst="rect">
              <a:avLst/>
            </a:prstGeom>
            <a:ln>
              <a:noFill/>
            </a:ln>
            <a:effectLst/>
          </p:spPr>
        </p:pic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SeaDAS</a:t>
            </a:r>
            <a:r>
              <a:rPr lang="en-US" dirty="0"/>
              <a:t>-OCSSW OB.DAAC: </a:t>
            </a:r>
            <a:r>
              <a:rPr lang="en-US" dirty="0">
                <a:solidFill>
                  <a:srgbClr val="0070C0"/>
                </a:solidFill>
              </a:rPr>
              <a:t>Level-2 Files</a:t>
            </a: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A230557-F575-F3F3-F81A-5AE8B7ED43F5}"/>
              </a:ext>
            </a:extLst>
          </p:cNvPr>
          <p:cNvSpPr/>
          <p:nvPr/>
        </p:nvSpPr>
        <p:spPr>
          <a:xfrm>
            <a:off x="3643451" y="492679"/>
            <a:ext cx="4148393" cy="1503378"/>
          </a:xfrm>
          <a:prstGeom prst="rect">
            <a:avLst/>
          </a:prstGeom>
          <a:solidFill>
            <a:srgbClr val="EFEABE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5B0012C-8A71-31A2-9667-C116D58B5F03}"/>
              </a:ext>
            </a:extLst>
          </p:cNvPr>
          <p:cNvSpPr/>
          <p:nvPr/>
        </p:nvSpPr>
        <p:spPr>
          <a:xfrm>
            <a:off x="3739761" y="522923"/>
            <a:ext cx="3961007" cy="292178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Atmospheric Correction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E2D1B92-809D-7F17-307F-BA9BF184E498}"/>
              </a:ext>
            </a:extLst>
          </p:cNvPr>
          <p:cNvSpPr/>
          <p:nvPr/>
        </p:nvSpPr>
        <p:spPr>
          <a:xfrm>
            <a:off x="3747367" y="812925"/>
            <a:ext cx="3961008" cy="1074129"/>
          </a:xfrm>
          <a:prstGeom prst="rect">
            <a:avLst/>
          </a:prstGeom>
          <a:solidFill>
            <a:srgbClr val="F9FFF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B0BDF83-468D-0B1D-B088-412D12143302}"/>
              </a:ext>
            </a:extLst>
          </p:cNvPr>
          <p:cNvSpPr/>
          <p:nvPr/>
        </p:nvSpPr>
        <p:spPr>
          <a:xfrm>
            <a:off x="4658146" y="2105118"/>
            <a:ext cx="3375545" cy="1758058"/>
          </a:xfrm>
          <a:prstGeom prst="rect">
            <a:avLst/>
          </a:prstGeom>
          <a:solidFill>
            <a:srgbClr val="EFEABE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39843F8-6767-1EB8-811A-EFC73A71D29F}"/>
              </a:ext>
            </a:extLst>
          </p:cNvPr>
          <p:cNvSpPr/>
          <p:nvPr/>
        </p:nvSpPr>
        <p:spPr>
          <a:xfrm>
            <a:off x="4657792" y="2125970"/>
            <a:ext cx="3375900" cy="29480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Data Used in Atmospheric Correction Algorithm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07B20F7-A624-1497-9E1B-EAA153C076FA}"/>
              </a:ext>
            </a:extLst>
          </p:cNvPr>
          <p:cNvSpPr/>
          <p:nvPr/>
        </p:nvSpPr>
        <p:spPr>
          <a:xfrm>
            <a:off x="4746269" y="2404795"/>
            <a:ext cx="3205923" cy="1320551"/>
          </a:xfrm>
          <a:prstGeom prst="rect">
            <a:avLst/>
          </a:prstGeom>
          <a:solidFill>
            <a:srgbClr val="F9FFF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spcAft>
                <a:spcPts val="200"/>
              </a:spcAft>
            </a:pPr>
            <a:r>
              <a:rPr lang="en-US" sz="1000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wind speed</a:t>
            </a:r>
          </a:p>
          <a:p>
            <a:pPr>
              <a:spcAft>
                <a:spcPts val="200"/>
              </a:spcAft>
            </a:pPr>
            <a:r>
              <a:rPr lang="en-US" sz="1000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surface pressure</a:t>
            </a:r>
          </a:p>
          <a:p>
            <a:pPr>
              <a:spcAft>
                <a:spcPts val="200"/>
              </a:spcAft>
            </a:pPr>
            <a:r>
              <a:rPr lang="en-US" sz="1000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ozone and NO2 concentrations</a:t>
            </a:r>
          </a:p>
          <a:p>
            <a:pPr>
              <a:spcAft>
                <a:spcPts val="200"/>
              </a:spcAft>
            </a:pPr>
            <a:r>
              <a:rPr lang="en-US" sz="1000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water vapor concentration</a:t>
            </a:r>
          </a:p>
          <a:p>
            <a:pPr>
              <a:spcAft>
                <a:spcPts val="200"/>
              </a:spcAft>
            </a:pPr>
            <a:r>
              <a:rPr lang="en-US" sz="1000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relative humidity </a:t>
            </a:r>
          </a:p>
          <a:p>
            <a:pPr>
              <a:spcAft>
                <a:spcPts val="200"/>
              </a:spcAft>
            </a:pPr>
            <a:r>
              <a:rPr lang="en-US" sz="1000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sea surface temperature</a:t>
            </a:r>
          </a:p>
          <a:p>
            <a:pPr>
              <a:spcAft>
                <a:spcPts val="200"/>
              </a:spcAft>
            </a:pPr>
            <a:r>
              <a:rPr lang="en-US" sz="1000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on-board near-infrared measurements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E2BCE0C-8BA9-BEA5-178F-B02BA936140A}"/>
              </a:ext>
            </a:extLst>
          </p:cNvPr>
          <p:cNvSpPr/>
          <p:nvPr/>
        </p:nvSpPr>
        <p:spPr>
          <a:xfrm>
            <a:off x="5449744" y="3979948"/>
            <a:ext cx="2606064" cy="955277"/>
          </a:xfrm>
          <a:prstGeom prst="rect">
            <a:avLst/>
          </a:prstGeom>
          <a:solidFill>
            <a:srgbClr val="EFEABE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55DCF1B-7AE3-41C7-6D3A-B6AC12116351}"/>
              </a:ext>
            </a:extLst>
          </p:cNvPr>
          <p:cNvSpPr/>
          <p:nvPr/>
        </p:nvSpPr>
        <p:spPr>
          <a:xfrm>
            <a:off x="5427629" y="4002474"/>
            <a:ext cx="2606062" cy="29480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Ancillary Data Sources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193E322-3B48-F207-B7F6-E70FF4B1785B}"/>
              </a:ext>
            </a:extLst>
          </p:cNvPr>
          <p:cNvSpPr/>
          <p:nvPr/>
        </p:nvSpPr>
        <p:spPr>
          <a:xfrm>
            <a:off x="5537866" y="4279625"/>
            <a:ext cx="2369366" cy="524817"/>
          </a:xfrm>
          <a:prstGeom prst="rect">
            <a:avLst/>
          </a:prstGeom>
          <a:solidFill>
            <a:srgbClr val="F9FFF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200"/>
              </a:spcAft>
            </a:pPr>
            <a:r>
              <a:rPr lang="en-US" sz="1000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MERRA-2 (GMAO)</a:t>
            </a:r>
          </a:p>
          <a:p>
            <a:pPr>
              <a:spcAft>
                <a:spcPts val="200"/>
              </a:spcAft>
            </a:pPr>
            <a:r>
              <a:rPr lang="en-US" sz="1000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CMC-L4_GHRSST-SSTfnd-CMC0.2deg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C1122456-EFA4-BB27-3232-D84B8F956009}"/>
              </a:ext>
            </a:extLst>
          </p:cNvPr>
          <p:cNvGrpSpPr/>
          <p:nvPr/>
        </p:nvGrpSpPr>
        <p:grpSpPr>
          <a:xfrm>
            <a:off x="3540809" y="826220"/>
            <a:ext cx="4033197" cy="1188105"/>
            <a:chOff x="-413" y="759907"/>
            <a:chExt cx="4033197" cy="1188105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96D3120C-3358-7C9C-BA7C-E69E9DF61CAE}"/>
                </a:ext>
              </a:extLst>
            </p:cNvPr>
            <p:cNvSpPr/>
            <p:nvPr/>
          </p:nvSpPr>
          <p:spPr>
            <a:xfrm>
              <a:off x="-413" y="759907"/>
              <a:ext cx="4033197" cy="1188105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i="1" dirty="0">
                <a:solidFill>
                  <a:schemeClr val="tx1"/>
                </a:solidFill>
                <a:latin typeface="Palatino" pitchFamily="2" charset="77"/>
                <a:ea typeface="Palatino" pitchFamily="2" charset="77"/>
                <a:cs typeface="Tahoma" panose="020B0604030504040204" pitchFamily="34" charset="0"/>
              </a:endParaRPr>
            </a:p>
            <a:p>
              <a:pPr algn="ctr"/>
              <a:endParaRPr lang="en-US" sz="1600" i="1" dirty="0">
                <a:solidFill>
                  <a:schemeClr val="tx1"/>
                </a:solidFill>
                <a:latin typeface="Palatino" pitchFamily="2" charset="77"/>
                <a:ea typeface="Palatino" pitchFamily="2" charset="77"/>
                <a:cs typeface="Tahoma" panose="020B0604030504040204" pitchFamily="34" charset="0"/>
              </a:endParaRPr>
            </a:p>
            <a:p>
              <a:pPr algn="ctr"/>
              <a:r>
                <a:rPr lang="en-US" sz="1600" i="1" dirty="0">
                  <a:solidFill>
                    <a:schemeClr val="tx1"/>
                  </a:solidFill>
                  <a:latin typeface="Palatino" pitchFamily="2" charset="77"/>
                  <a:ea typeface="Palatino" pitchFamily="2" charset="77"/>
                  <a:cs typeface="Tahoma" panose="020B0604030504040204" pitchFamily="34" charset="0"/>
                </a:rPr>
                <a:t>L</a:t>
              </a:r>
              <a:r>
                <a:rPr lang="en-US" sz="1600" i="1" baseline="-25000" dirty="0">
                  <a:solidFill>
                    <a:schemeClr val="tx1"/>
                  </a:solidFill>
                  <a:latin typeface="Palatino" pitchFamily="2" charset="77"/>
                  <a:ea typeface="Palatino" pitchFamily="2" charset="77"/>
                  <a:cs typeface="Tahoma" panose="020B0604030504040204" pitchFamily="34" charset="0"/>
                </a:rPr>
                <a:t>t</a:t>
              </a:r>
              <a:r>
                <a:rPr lang="en-US" sz="1600" i="1" dirty="0">
                  <a:solidFill>
                    <a:schemeClr val="tx1"/>
                  </a:solidFill>
                  <a:latin typeface="Palatino" pitchFamily="2" charset="77"/>
                  <a:ea typeface="Palatino" pitchFamily="2" charset="77"/>
                  <a:cs typeface="Tahoma" panose="020B0604030504040204" pitchFamily="34" charset="0"/>
                </a:rPr>
                <a:t> = (L</a:t>
              </a:r>
              <a:r>
                <a:rPr lang="en-US" sz="1600" i="1" baseline="-25000" dirty="0">
                  <a:solidFill>
                    <a:schemeClr val="tx1"/>
                  </a:solidFill>
                  <a:latin typeface="Palatino" pitchFamily="2" charset="77"/>
                  <a:ea typeface="Palatino" pitchFamily="2" charset="77"/>
                  <a:cs typeface="Tahoma" panose="020B0604030504040204" pitchFamily="34" charset="0"/>
                </a:rPr>
                <a:t>r</a:t>
              </a:r>
              <a:r>
                <a:rPr lang="en-US" sz="1600" i="1" dirty="0">
                  <a:solidFill>
                    <a:schemeClr val="tx1"/>
                  </a:solidFill>
                  <a:latin typeface="Palatino" pitchFamily="2" charset="77"/>
                  <a:ea typeface="Palatino" pitchFamily="2" charset="77"/>
                  <a:cs typeface="Tahoma" panose="020B0604030504040204" pitchFamily="34" charset="0"/>
                </a:rPr>
                <a:t> + L</a:t>
              </a:r>
              <a:r>
                <a:rPr lang="en-US" sz="1600" i="1" baseline="-25000" dirty="0">
                  <a:solidFill>
                    <a:schemeClr val="tx1"/>
                  </a:solidFill>
                  <a:latin typeface="Palatino" pitchFamily="2" charset="77"/>
                  <a:ea typeface="Palatino" pitchFamily="2" charset="77"/>
                  <a:cs typeface="Tahoma" panose="020B0604030504040204" pitchFamily="34" charset="0"/>
                </a:rPr>
                <a:t>a</a:t>
              </a:r>
              <a:r>
                <a:rPr lang="en-US" sz="1600" i="1" dirty="0">
                  <a:solidFill>
                    <a:schemeClr val="tx1"/>
                  </a:solidFill>
                  <a:latin typeface="Palatino" pitchFamily="2" charset="77"/>
                  <a:ea typeface="Palatino" pitchFamily="2" charset="77"/>
                  <a:cs typeface="Tahoma" panose="020B0604030504040204" pitchFamily="34" charset="0"/>
                </a:rPr>
                <a:t> + </a:t>
              </a:r>
              <a:r>
                <a:rPr lang="en-US" sz="1600" i="1" spc="200" dirty="0" err="1">
                  <a:solidFill>
                    <a:schemeClr val="tx1"/>
                  </a:solidFill>
                  <a:latin typeface="Palatino" pitchFamily="2" charset="77"/>
                  <a:ea typeface="Palatino" pitchFamily="2" charset="77"/>
                  <a:cs typeface="Tahoma" panose="020B0604030504040204" pitchFamily="34" charset="0"/>
                </a:rPr>
                <a:t>t</a:t>
              </a:r>
              <a:r>
                <a:rPr lang="en-US" sz="1600" i="1" spc="200" baseline="-25000" dirty="0" err="1">
                  <a:solidFill>
                    <a:schemeClr val="tx1"/>
                  </a:solidFill>
                  <a:latin typeface="Palatino" pitchFamily="2" charset="77"/>
                  <a:ea typeface="Palatino" pitchFamily="2" charset="77"/>
                  <a:cs typeface="Tahoma" panose="020B0604030504040204" pitchFamily="34" charset="0"/>
                </a:rPr>
                <a:t>d</a:t>
              </a:r>
              <a:r>
                <a:rPr lang="en-US" sz="1600" i="1" dirty="0" err="1">
                  <a:solidFill>
                    <a:schemeClr val="tx1"/>
                  </a:solidFill>
                  <a:latin typeface="Palatino" pitchFamily="2" charset="77"/>
                  <a:ea typeface="Palatino" pitchFamily="2" charset="77"/>
                  <a:cs typeface="Tahoma" panose="020B0604030504040204" pitchFamily="34" charset="0"/>
                </a:rPr>
                <a:t>L</a:t>
              </a:r>
              <a:r>
                <a:rPr lang="en-US" sz="1600" i="1" baseline="-25000" dirty="0" err="1">
                  <a:solidFill>
                    <a:schemeClr val="tx1"/>
                  </a:solidFill>
                  <a:latin typeface="Palatino" pitchFamily="2" charset="77"/>
                  <a:ea typeface="Palatino" pitchFamily="2" charset="77"/>
                  <a:cs typeface="Tahoma" panose="020B0604030504040204" pitchFamily="34" charset="0"/>
                </a:rPr>
                <a:t>f</a:t>
              </a:r>
              <a:r>
                <a:rPr lang="en-US" sz="1600" i="1" dirty="0">
                  <a:solidFill>
                    <a:schemeClr val="tx1"/>
                  </a:solidFill>
                  <a:latin typeface="Palatino" pitchFamily="2" charset="77"/>
                  <a:ea typeface="Palatino" pitchFamily="2" charset="77"/>
                  <a:cs typeface="Tahoma" panose="020B0604030504040204" pitchFamily="34" charset="0"/>
                </a:rPr>
                <a:t> + </a:t>
              </a:r>
              <a:r>
                <a:rPr lang="en-US" sz="1600" i="1" spc="200" dirty="0" err="1">
                  <a:solidFill>
                    <a:schemeClr val="tx1"/>
                  </a:solidFill>
                  <a:latin typeface="Palatino" pitchFamily="2" charset="77"/>
                  <a:ea typeface="Palatino" pitchFamily="2" charset="77"/>
                  <a:cs typeface="Tahoma" panose="020B0604030504040204" pitchFamily="34" charset="0"/>
                </a:rPr>
                <a:t>T</a:t>
              </a:r>
              <a:r>
                <a:rPr lang="en-US" sz="1600" i="1" dirty="0" err="1">
                  <a:solidFill>
                    <a:schemeClr val="tx1"/>
                  </a:solidFill>
                  <a:latin typeface="Palatino" pitchFamily="2" charset="77"/>
                  <a:ea typeface="Palatino" pitchFamily="2" charset="77"/>
                  <a:cs typeface="Tahoma" panose="020B0604030504040204" pitchFamily="34" charset="0"/>
                </a:rPr>
                <a:t>L</a:t>
              </a:r>
              <a:r>
                <a:rPr lang="en-US" sz="1600" i="1" baseline="-25000" dirty="0" err="1">
                  <a:solidFill>
                    <a:schemeClr val="tx1"/>
                  </a:solidFill>
                  <a:latin typeface="Palatino" pitchFamily="2" charset="77"/>
                  <a:ea typeface="Palatino" pitchFamily="2" charset="77"/>
                  <a:cs typeface="Tahoma" panose="020B0604030504040204" pitchFamily="34" charset="0"/>
                </a:rPr>
                <a:t>g</a:t>
              </a:r>
              <a:r>
                <a:rPr lang="en-US" sz="1600" i="1" dirty="0">
                  <a:solidFill>
                    <a:schemeClr val="tx1"/>
                  </a:solidFill>
                  <a:latin typeface="Palatino" pitchFamily="2" charset="77"/>
                  <a:ea typeface="Palatino" pitchFamily="2" charset="77"/>
                  <a:cs typeface="Tahoma" panose="020B0604030504040204" pitchFamily="34" charset="0"/>
                </a:rPr>
                <a:t> + </a:t>
              </a:r>
              <a:r>
                <a:rPr lang="en-US" sz="1600" i="1" spc="200" dirty="0" err="1">
                  <a:solidFill>
                    <a:schemeClr val="tx1"/>
                  </a:solidFill>
                  <a:latin typeface="Palatino" pitchFamily="2" charset="77"/>
                  <a:ea typeface="Palatino" pitchFamily="2" charset="77"/>
                  <a:cs typeface="Tahoma" panose="020B0604030504040204" pitchFamily="34" charset="0"/>
                </a:rPr>
                <a:t>t</a:t>
              </a:r>
              <a:r>
                <a:rPr lang="en-US" sz="1600" i="1" spc="200" baseline="-25000" dirty="0" err="1">
                  <a:solidFill>
                    <a:schemeClr val="tx1"/>
                  </a:solidFill>
                  <a:latin typeface="Palatino" pitchFamily="2" charset="77"/>
                  <a:ea typeface="Palatino" pitchFamily="2" charset="77"/>
                  <a:cs typeface="Tahoma" panose="020B0604030504040204" pitchFamily="34" charset="0"/>
                </a:rPr>
                <a:t>d</a:t>
              </a:r>
              <a:r>
                <a:rPr lang="en-US" sz="1600" i="1" dirty="0" err="1">
                  <a:solidFill>
                    <a:schemeClr val="tx1"/>
                  </a:solidFill>
                  <a:latin typeface="Palatino" pitchFamily="2" charset="77"/>
                  <a:ea typeface="Palatino" pitchFamily="2" charset="77"/>
                  <a:cs typeface="Tahoma" panose="020B0604030504040204" pitchFamily="34" charset="0"/>
                </a:rPr>
                <a:t>L</a:t>
              </a:r>
              <a:r>
                <a:rPr lang="en-US" sz="1600" i="1" baseline="-25000" dirty="0" err="1">
                  <a:solidFill>
                    <a:schemeClr val="tx1"/>
                  </a:solidFill>
                  <a:latin typeface="Palatino" pitchFamily="2" charset="77"/>
                  <a:ea typeface="Palatino" pitchFamily="2" charset="77"/>
                  <a:cs typeface="Tahoma" panose="020B0604030504040204" pitchFamily="34" charset="0"/>
                </a:rPr>
                <a:t>w</a:t>
              </a:r>
              <a:r>
                <a:rPr lang="en-US" sz="1600" i="1" dirty="0">
                  <a:solidFill>
                    <a:schemeClr val="tx1"/>
                  </a:solidFill>
                  <a:latin typeface="Palatino" pitchFamily="2" charset="77"/>
                  <a:ea typeface="Palatino" pitchFamily="2" charset="77"/>
                  <a:cs typeface="Tahoma" panose="020B0604030504040204" pitchFamily="34" charset="0"/>
                </a:rPr>
                <a:t> ]  </a:t>
              </a:r>
              <a:r>
                <a:rPr lang="en-US" sz="1600" i="1" dirty="0" err="1">
                  <a:solidFill>
                    <a:schemeClr val="tx1"/>
                  </a:solidFill>
                  <a:latin typeface="Palatino" pitchFamily="2" charset="77"/>
                  <a:ea typeface="Palatino" pitchFamily="2" charset="77"/>
                  <a:cs typeface="Tahoma" panose="020B0604030504040204" pitchFamily="34" charset="0"/>
                </a:rPr>
                <a:t>t</a:t>
              </a:r>
              <a:r>
                <a:rPr lang="en-US" sz="1600" i="1" baseline="-25000" dirty="0" err="1">
                  <a:solidFill>
                    <a:schemeClr val="tx1"/>
                  </a:solidFill>
                  <a:latin typeface="Palatino" pitchFamily="2" charset="77"/>
                  <a:ea typeface="Palatino" pitchFamily="2" charset="77"/>
                  <a:cs typeface="Tahoma" panose="020B0604030504040204" pitchFamily="34" charset="0"/>
                </a:rPr>
                <a:t>g</a:t>
              </a:r>
              <a:r>
                <a:rPr lang="en-US" sz="1600" i="1" dirty="0">
                  <a:solidFill>
                    <a:schemeClr val="tx1"/>
                  </a:solidFill>
                  <a:latin typeface="Palatino" pitchFamily="2" charset="77"/>
                  <a:ea typeface="Palatino" pitchFamily="2" charset="77"/>
                  <a:cs typeface="Tahoma" panose="020B0604030504040204" pitchFamily="34" charset="0"/>
                </a:rPr>
                <a:t>  </a:t>
              </a:r>
              <a:r>
                <a:rPr lang="en-US" sz="1600" i="1" dirty="0" err="1">
                  <a:solidFill>
                    <a:schemeClr val="tx1"/>
                  </a:solidFill>
                  <a:latin typeface="Palatino" pitchFamily="2" charset="77"/>
                  <a:ea typeface="Palatino" pitchFamily="2" charset="77"/>
                  <a:cs typeface="Tahoma" panose="020B0604030504040204" pitchFamily="34" charset="0"/>
                </a:rPr>
                <a:t>f</a:t>
              </a:r>
              <a:r>
                <a:rPr lang="en-US" sz="1600" i="1" baseline="-25000" dirty="0" err="1">
                  <a:solidFill>
                    <a:schemeClr val="tx1"/>
                  </a:solidFill>
                  <a:latin typeface="Palatino" pitchFamily="2" charset="77"/>
                  <a:ea typeface="Palatino" pitchFamily="2" charset="77"/>
                  <a:cs typeface="Tahoma" panose="020B0604030504040204" pitchFamily="34" charset="0"/>
                </a:rPr>
                <a:t>p</a:t>
              </a:r>
              <a:endParaRPr lang="en-US" sz="1600" i="1" baseline="-25000" dirty="0">
                <a:solidFill>
                  <a:schemeClr val="tx1"/>
                </a:solidFill>
                <a:latin typeface="Palatino" pitchFamily="2" charset="77"/>
                <a:ea typeface="Palatino" pitchFamily="2" charset="77"/>
                <a:cs typeface="Tahoma" panose="020B0604030504040204" pitchFamily="34" charset="0"/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E63EAA39-F0D6-EFA5-A0BE-7558E798BFC7}"/>
                </a:ext>
              </a:extLst>
            </p:cNvPr>
            <p:cNvSpPr/>
            <p:nvPr/>
          </p:nvSpPr>
          <p:spPr>
            <a:xfrm rot="18900000">
              <a:off x="177889" y="961412"/>
              <a:ext cx="1061080" cy="292178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125" dirty="0">
                  <a:solidFill>
                    <a:schemeClr val="tx1"/>
                  </a:solidFill>
                  <a:latin typeface="Franklin Gothic Book" panose="020B05030201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sat-measured</a:t>
              </a: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1BA4C15D-8A00-9EDB-768B-F60CA1220A5A}"/>
                </a:ext>
              </a:extLst>
            </p:cNvPr>
            <p:cNvSpPr/>
            <p:nvPr/>
          </p:nvSpPr>
          <p:spPr>
            <a:xfrm rot="18900000">
              <a:off x="2663286" y="948382"/>
              <a:ext cx="1085217" cy="292178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125" dirty="0">
                  <a:solidFill>
                    <a:schemeClr val="tx1"/>
                  </a:solidFill>
                  <a:latin typeface="Franklin Gothic Book" panose="020B05030201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sat-derived</a:t>
              </a: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CDB28890-1C1C-E024-D0E2-992F50A2E5F8}"/>
                </a:ext>
              </a:extLst>
            </p:cNvPr>
            <p:cNvSpPr/>
            <p:nvPr/>
          </p:nvSpPr>
          <p:spPr>
            <a:xfrm rot="18900000">
              <a:off x="1008471" y="1004858"/>
              <a:ext cx="1046604" cy="353430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25" dirty="0">
                  <a:solidFill>
                    <a:schemeClr val="tx1"/>
                  </a:solidFill>
                  <a:latin typeface="Franklin Gothic Book" panose="020B05030201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sat-measured</a:t>
              </a:r>
            </a:p>
            <a:p>
              <a:pPr algn="ctr"/>
              <a:r>
                <a:rPr lang="en-US" sz="900" dirty="0">
                  <a:solidFill>
                    <a:schemeClr val="tx1"/>
                  </a:solidFill>
                  <a:latin typeface="Franklin Gothic Book" panose="020B05030201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(NIR)</a:t>
              </a:r>
            </a:p>
          </p:txBody>
        </p:sp>
      </p:grpSp>
      <p:sp>
        <p:nvSpPr>
          <p:cNvPr id="98" name="Rectangle 97">
            <a:extLst>
              <a:ext uri="{FF2B5EF4-FFF2-40B4-BE49-F238E27FC236}">
                <a16:creationId xmlns:a16="http://schemas.microsoft.com/office/drawing/2014/main" id="{D574E2B2-95BB-3C72-A03F-2574D9623650}"/>
              </a:ext>
            </a:extLst>
          </p:cNvPr>
          <p:cNvSpPr/>
          <p:nvPr/>
        </p:nvSpPr>
        <p:spPr>
          <a:xfrm>
            <a:off x="2429589" y="2448958"/>
            <a:ext cx="1106109" cy="314824"/>
          </a:xfrm>
          <a:prstGeom prst="rect">
            <a:avLst/>
          </a:prstGeom>
          <a:solidFill>
            <a:srgbClr val="DCFFE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EC167F42-6055-4F18-7623-A13265916A2F}"/>
              </a:ext>
            </a:extLst>
          </p:cNvPr>
          <p:cNvSpPr/>
          <p:nvPr/>
        </p:nvSpPr>
        <p:spPr>
          <a:xfrm>
            <a:off x="2504857" y="2479686"/>
            <a:ext cx="975373" cy="252010"/>
          </a:xfrm>
          <a:prstGeom prst="rect">
            <a:avLst/>
          </a:prstGeom>
          <a:solidFill>
            <a:srgbClr val="DCFFE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Level-2 Files</a:t>
            </a:r>
          </a:p>
        </p:txBody>
      </p:sp>
      <p:cxnSp>
        <p:nvCxnSpPr>
          <p:cNvPr id="108" name="Straight Arrow Connector 107">
            <a:extLst>
              <a:ext uri="{FF2B5EF4-FFF2-40B4-BE49-F238E27FC236}">
                <a16:creationId xmlns:a16="http://schemas.microsoft.com/office/drawing/2014/main" id="{14287C8B-CCEA-DD98-ABC9-624E206E54EE}"/>
              </a:ext>
            </a:extLst>
          </p:cNvPr>
          <p:cNvCxnSpPr>
            <a:cxnSpLocks/>
          </p:cNvCxnSpPr>
          <p:nvPr/>
        </p:nvCxnSpPr>
        <p:spPr>
          <a:xfrm>
            <a:off x="2152129" y="2589353"/>
            <a:ext cx="252313" cy="5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9" name="Rectangle 108">
            <a:extLst>
              <a:ext uri="{FF2B5EF4-FFF2-40B4-BE49-F238E27FC236}">
                <a16:creationId xmlns:a16="http://schemas.microsoft.com/office/drawing/2014/main" id="{E8361EBA-1EA8-BCDE-7133-794AF78CC91F}"/>
              </a:ext>
            </a:extLst>
          </p:cNvPr>
          <p:cNvSpPr/>
          <p:nvPr/>
        </p:nvSpPr>
        <p:spPr>
          <a:xfrm>
            <a:off x="2429589" y="3770456"/>
            <a:ext cx="1019585" cy="312148"/>
          </a:xfrm>
          <a:prstGeom prst="rect">
            <a:avLst/>
          </a:prstGeom>
          <a:solidFill>
            <a:srgbClr val="DCFFE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Ancillary Files</a:t>
            </a:r>
          </a:p>
        </p:txBody>
      </p:sp>
      <p:cxnSp>
        <p:nvCxnSpPr>
          <p:cNvPr id="110" name="Straight Connector 109">
            <a:extLst>
              <a:ext uri="{FF2B5EF4-FFF2-40B4-BE49-F238E27FC236}">
                <a16:creationId xmlns:a16="http://schemas.microsoft.com/office/drawing/2014/main" id="{7945EF25-5A3F-9F66-8A38-BA15113A8C68}"/>
              </a:ext>
            </a:extLst>
          </p:cNvPr>
          <p:cNvCxnSpPr>
            <a:cxnSpLocks/>
          </p:cNvCxnSpPr>
          <p:nvPr/>
        </p:nvCxnSpPr>
        <p:spPr>
          <a:xfrm>
            <a:off x="1862823" y="4189798"/>
            <a:ext cx="30337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Arrow Connector 110">
            <a:extLst>
              <a:ext uri="{FF2B5EF4-FFF2-40B4-BE49-F238E27FC236}">
                <a16:creationId xmlns:a16="http://schemas.microsoft.com/office/drawing/2014/main" id="{1BCC6544-2350-B572-1264-795ACABE280A}"/>
              </a:ext>
            </a:extLst>
          </p:cNvPr>
          <p:cNvCxnSpPr>
            <a:cxnSpLocks/>
          </p:cNvCxnSpPr>
          <p:nvPr/>
        </p:nvCxnSpPr>
        <p:spPr>
          <a:xfrm>
            <a:off x="2154902" y="3913846"/>
            <a:ext cx="252313" cy="5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id="{9B08254B-295E-75DF-CF2D-2012628B5FB4}"/>
              </a:ext>
            </a:extLst>
          </p:cNvPr>
          <p:cNvCxnSpPr>
            <a:cxnSpLocks/>
          </p:cNvCxnSpPr>
          <p:nvPr/>
        </p:nvCxnSpPr>
        <p:spPr>
          <a:xfrm flipV="1">
            <a:off x="2152496" y="2589353"/>
            <a:ext cx="0" cy="160044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3" name="Trapezoid 112">
            <a:extLst>
              <a:ext uri="{FF2B5EF4-FFF2-40B4-BE49-F238E27FC236}">
                <a16:creationId xmlns:a16="http://schemas.microsoft.com/office/drawing/2014/main" id="{0E427013-34BC-E131-37C6-21537461B3FA}"/>
              </a:ext>
            </a:extLst>
          </p:cNvPr>
          <p:cNvSpPr/>
          <p:nvPr/>
        </p:nvSpPr>
        <p:spPr>
          <a:xfrm>
            <a:off x="3558855" y="4401505"/>
            <a:ext cx="1262689" cy="300228"/>
          </a:xfrm>
          <a:prstGeom prst="trapezoid">
            <a:avLst/>
          </a:prstGeom>
          <a:solidFill>
            <a:srgbClr val="DCFB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id="{A07C5CBF-37F5-208B-0E80-A9DABCFFED92}"/>
              </a:ext>
            </a:extLst>
          </p:cNvPr>
          <p:cNvSpPr/>
          <p:nvPr/>
        </p:nvSpPr>
        <p:spPr>
          <a:xfrm>
            <a:off x="2175014" y="4404554"/>
            <a:ext cx="1019585" cy="312148"/>
          </a:xfrm>
          <a:prstGeom prst="rect">
            <a:avLst/>
          </a:prstGeom>
          <a:solidFill>
            <a:srgbClr val="DCFFE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Ancillary Files</a:t>
            </a:r>
          </a:p>
        </p:txBody>
      </p:sp>
      <p:cxnSp>
        <p:nvCxnSpPr>
          <p:cNvPr id="115" name="Straight Arrow Connector 114">
            <a:extLst>
              <a:ext uri="{FF2B5EF4-FFF2-40B4-BE49-F238E27FC236}">
                <a16:creationId xmlns:a16="http://schemas.microsoft.com/office/drawing/2014/main" id="{A3423425-7FFD-0BD3-9DF9-4C53836A4142}"/>
              </a:ext>
            </a:extLst>
          </p:cNvPr>
          <p:cNvCxnSpPr>
            <a:cxnSpLocks/>
          </p:cNvCxnSpPr>
          <p:nvPr/>
        </p:nvCxnSpPr>
        <p:spPr>
          <a:xfrm flipH="1">
            <a:off x="3239348" y="4565901"/>
            <a:ext cx="281036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6" name="Rectangle 115">
            <a:extLst>
              <a:ext uri="{FF2B5EF4-FFF2-40B4-BE49-F238E27FC236}">
                <a16:creationId xmlns:a16="http://schemas.microsoft.com/office/drawing/2014/main" id="{8A82BB69-81DE-479C-5E45-212BF60489DF}"/>
              </a:ext>
            </a:extLst>
          </p:cNvPr>
          <p:cNvSpPr/>
          <p:nvPr/>
        </p:nvSpPr>
        <p:spPr>
          <a:xfrm>
            <a:off x="3572060" y="4426786"/>
            <a:ext cx="1253308" cy="25201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Ancillary Sources</a:t>
            </a:r>
          </a:p>
        </p:txBody>
      </p:sp>
      <p:cxnSp>
        <p:nvCxnSpPr>
          <p:cNvPr id="117" name="Straight Arrow Connector 116">
            <a:extLst>
              <a:ext uri="{FF2B5EF4-FFF2-40B4-BE49-F238E27FC236}">
                <a16:creationId xmlns:a16="http://schemas.microsoft.com/office/drawing/2014/main" id="{6C41D262-2F1A-01D9-8375-DADEE4FA33C4}"/>
              </a:ext>
            </a:extLst>
          </p:cNvPr>
          <p:cNvCxnSpPr>
            <a:cxnSpLocks/>
          </p:cNvCxnSpPr>
          <p:nvPr/>
        </p:nvCxnSpPr>
        <p:spPr>
          <a:xfrm flipH="1">
            <a:off x="1837525" y="4565371"/>
            <a:ext cx="296242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8" name="Rectangle 117">
            <a:extLst>
              <a:ext uri="{FF2B5EF4-FFF2-40B4-BE49-F238E27FC236}">
                <a16:creationId xmlns:a16="http://schemas.microsoft.com/office/drawing/2014/main" id="{A93E672A-5680-26E6-9EDB-AC5B37EE665A}"/>
              </a:ext>
            </a:extLst>
          </p:cNvPr>
          <p:cNvSpPr/>
          <p:nvPr/>
        </p:nvSpPr>
        <p:spPr>
          <a:xfrm>
            <a:off x="361384" y="588859"/>
            <a:ext cx="2052302" cy="1615731"/>
          </a:xfrm>
          <a:prstGeom prst="rect">
            <a:avLst/>
          </a:prstGeom>
          <a:solidFill>
            <a:srgbClr val="EFEABE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9" name="Rectangle 118">
            <a:extLst>
              <a:ext uri="{FF2B5EF4-FFF2-40B4-BE49-F238E27FC236}">
                <a16:creationId xmlns:a16="http://schemas.microsoft.com/office/drawing/2014/main" id="{C57E349F-0288-AD6D-0F66-E01ED2EC2C9A}"/>
              </a:ext>
            </a:extLst>
          </p:cNvPr>
          <p:cNvSpPr/>
          <p:nvPr/>
        </p:nvSpPr>
        <p:spPr>
          <a:xfrm>
            <a:off x="418850" y="873535"/>
            <a:ext cx="1931867" cy="1254523"/>
          </a:xfrm>
          <a:prstGeom prst="rect">
            <a:avLst/>
          </a:prstGeom>
          <a:solidFill>
            <a:srgbClr val="F9FFF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spcAft>
                <a:spcPts val="200"/>
              </a:spcAft>
            </a:pPr>
            <a:r>
              <a:rPr lang="en-US" sz="1100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Geophysical Products</a:t>
            </a:r>
          </a:p>
          <a:p>
            <a:pPr>
              <a:spcAft>
                <a:spcPts val="200"/>
              </a:spcAft>
            </a:pPr>
            <a:r>
              <a:rPr lang="en-US" sz="1100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Flags</a:t>
            </a:r>
          </a:p>
          <a:p>
            <a:pPr>
              <a:spcAft>
                <a:spcPts val="200"/>
              </a:spcAft>
            </a:pPr>
            <a:r>
              <a:rPr lang="en-US" sz="1100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Native Pixels (Location, Time)</a:t>
            </a:r>
          </a:p>
          <a:p>
            <a:pPr>
              <a:spcAft>
                <a:spcPts val="200"/>
              </a:spcAft>
            </a:pPr>
            <a:r>
              <a:rPr lang="en-US" sz="1100" dirty="0">
                <a:solidFill>
                  <a:schemeClr val="tx1"/>
                </a:solidFill>
                <a:highlight>
                  <a:srgbClr val="B0FFF8"/>
                </a:highlight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Atmospheric Correction</a:t>
            </a:r>
          </a:p>
          <a:p>
            <a:pPr>
              <a:spcAft>
                <a:spcPts val="200"/>
              </a:spcAft>
            </a:pPr>
            <a:r>
              <a:rPr lang="en-US" sz="1100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Vicarious Calibration</a:t>
            </a:r>
          </a:p>
          <a:p>
            <a:pPr>
              <a:spcAft>
                <a:spcPts val="200"/>
              </a:spcAft>
            </a:pPr>
            <a:r>
              <a:rPr lang="en-US" sz="1100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Terrain Correction</a:t>
            </a:r>
          </a:p>
        </p:txBody>
      </p:sp>
      <p:sp>
        <p:nvSpPr>
          <p:cNvPr id="120" name="Rectangle 119">
            <a:extLst>
              <a:ext uri="{FF2B5EF4-FFF2-40B4-BE49-F238E27FC236}">
                <a16:creationId xmlns:a16="http://schemas.microsoft.com/office/drawing/2014/main" id="{A0863591-8E7A-E876-3981-77BC160E93CE}"/>
              </a:ext>
            </a:extLst>
          </p:cNvPr>
          <p:cNvSpPr/>
          <p:nvPr/>
        </p:nvSpPr>
        <p:spPr>
          <a:xfrm>
            <a:off x="418850" y="619304"/>
            <a:ext cx="1931867" cy="25201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Level-2 Files</a:t>
            </a:r>
          </a:p>
        </p:txBody>
      </p:sp>
    </p:spTree>
    <p:extLst>
      <p:ext uri="{BB962C8B-B14F-4D97-AF65-F5344CB8AC3E}">
        <p14:creationId xmlns:p14="http://schemas.microsoft.com/office/powerpoint/2010/main" val="53985793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SeaDAS</a:t>
            </a:r>
            <a:r>
              <a:rPr lang="en-US" dirty="0"/>
              <a:t>-OCSSW OB.DAAC: </a:t>
            </a:r>
            <a:r>
              <a:rPr lang="en-US" dirty="0">
                <a:solidFill>
                  <a:srgbClr val="0070C0"/>
                </a:solidFill>
              </a:rPr>
              <a:t>Level-2 Files</a:t>
            </a: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93E0641-0B4E-7D35-D28F-6505BB0B87FD}"/>
              </a:ext>
            </a:extLst>
          </p:cNvPr>
          <p:cNvSpPr/>
          <p:nvPr/>
        </p:nvSpPr>
        <p:spPr>
          <a:xfrm>
            <a:off x="3620423" y="551606"/>
            <a:ext cx="4500995" cy="4289903"/>
          </a:xfrm>
          <a:prstGeom prst="rect">
            <a:avLst/>
          </a:prstGeom>
          <a:solidFill>
            <a:srgbClr val="EFEABE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04F1F5F-D74C-122D-BFDD-457899C078E4}"/>
              </a:ext>
            </a:extLst>
          </p:cNvPr>
          <p:cNvSpPr/>
          <p:nvPr/>
        </p:nvSpPr>
        <p:spPr>
          <a:xfrm>
            <a:off x="3890754" y="576508"/>
            <a:ext cx="4063052" cy="29480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Vicarious Calibration Methodology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A12DD77-6C59-4186-F057-E48B20466930}"/>
              </a:ext>
            </a:extLst>
          </p:cNvPr>
          <p:cNvSpPr/>
          <p:nvPr/>
        </p:nvSpPr>
        <p:spPr>
          <a:xfrm>
            <a:off x="3750341" y="891346"/>
            <a:ext cx="4241872" cy="3867089"/>
          </a:xfrm>
          <a:prstGeom prst="rect">
            <a:avLst/>
          </a:prstGeom>
          <a:solidFill>
            <a:srgbClr val="F9FFF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120650" indent="-1206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Apply inverted atmospheric correction</a:t>
            </a:r>
          </a:p>
          <a:p>
            <a:pPr>
              <a:spcAft>
                <a:spcPts val="200"/>
              </a:spcAft>
            </a:pPr>
            <a:endParaRPr lang="en-US" sz="1000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200"/>
              </a:spcAft>
            </a:pPr>
            <a:endParaRPr lang="en-US" sz="1000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200"/>
              </a:spcAft>
            </a:pPr>
            <a:endParaRPr lang="en-US" sz="1000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marL="120650" indent="-1206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Determine vicarious gain correction coefficient</a:t>
            </a:r>
          </a:p>
          <a:p>
            <a:pPr marL="120650" indent="-120650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US" sz="1000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200"/>
              </a:spcAft>
            </a:pPr>
            <a:endParaRPr lang="en-US" sz="1000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200"/>
              </a:spcAft>
            </a:pPr>
            <a:endParaRPr lang="en-US" sz="1000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200"/>
              </a:spcAft>
            </a:pPr>
            <a:endParaRPr lang="en-US" sz="1000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marL="120650" indent="-1206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Average vicarious gain correction coefficient</a:t>
            </a:r>
          </a:p>
          <a:p>
            <a:pPr>
              <a:spcAft>
                <a:spcPts val="200"/>
              </a:spcAft>
            </a:pPr>
            <a:endParaRPr lang="en-US" sz="1000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marL="120650" indent="-120650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US" sz="1000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marL="120650" indent="-120650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US" sz="1000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marL="120650" indent="-120650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US" sz="1000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marL="120650" indent="-1206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Apply to satellite measurement</a:t>
            </a:r>
          </a:p>
          <a:p>
            <a:pPr>
              <a:spcAft>
                <a:spcPts val="200"/>
              </a:spcAft>
            </a:pPr>
            <a:endParaRPr lang="en-US" sz="1000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200"/>
              </a:spcAft>
            </a:pPr>
            <a:endParaRPr lang="en-US" sz="1000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200"/>
              </a:spcAft>
            </a:pPr>
            <a:endParaRPr lang="en-US" sz="1000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92F6C4B-8977-66A5-3CCB-299B4AAA2628}"/>
              </a:ext>
            </a:extLst>
          </p:cNvPr>
          <p:cNvGrpSpPr/>
          <p:nvPr/>
        </p:nvGrpSpPr>
        <p:grpSpPr>
          <a:xfrm>
            <a:off x="3736563" y="3636833"/>
            <a:ext cx="4033197" cy="1188105"/>
            <a:chOff x="4606834" y="5628062"/>
            <a:chExt cx="4033197" cy="1188105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A76AC0C-1092-56D5-8E17-A2831B931DAF}"/>
                </a:ext>
              </a:extLst>
            </p:cNvPr>
            <p:cNvSpPr/>
            <p:nvPr/>
          </p:nvSpPr>
          <p:spPr>
            <a:xfrm>
              <a:off x="4606834" y="5628062"/>
              <a:ext cx="4033197" cy="1188105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i="1" dirty="0">
                <a:solidFill>
                  <a:schemeClr val="tx1"/>
                </a:solidFill>
                <a:latin typeface="Palatino" pitchFamily="2" charset="77"/>
                <a:ea typeface="Palatino" pitchFamily="2" charset="77"/>
                <a:cs typeface="Tahoma" panose="020B0604030504040204" pitchFamily="34" charset="0"/>
              </a:endParaRPr>
            </a:p>
            <a:p>
              <a:pPr algn="ctr"/>
              <a:endParaRPr lang="en-US" sz="1600" i="1" dirty="0">
                <a:solidFill>
                  <a:schemeClr val="tx1"/>
                </a:solidFill>
                <a:latin typeface="Palatino" pitchFamily="2" charset="77"/>
                <a:ea typeface="Palatino" pitchFamily="2" charset="77"/>
                <a:cs typeface="Tahoma" panose="020B0604030504040204" pitchFamily="34" charset="0"/>
              </a:endParaRPr>
            </a:p>
            <a:p>
              <a:pPr algn="ctr"/>
              <a:r>
                <a:rPr lang="en-US" sz="1600" i="1" dirty="0" err="1">
                  <a:solidFill>
                    <a:schemeClr val="tx1"/>
                  </a:solidFill>
                  <a:latin typeface="Palatino" pitchFamily="2" charset="77"/>
                  <a:ea typeface="Palatino" pitchFamily="2" charset="77"/>
                  <a:cs typeface="Tahoma" panose="020B0604030504040204" pitchFamily="34" charset="0"/>
                </a:rPr>
                <a:t>gL</a:t>
              </a:r>
              <a:r>
                <a:rPr lang="en-US" sz="1600" i="1" baseline="-25000" dirty="0" err="1">
                  <a:solidFill>
                    <a:schemeClr val="tx1"/>
                  </a:solidFill>
                  <a:latin typeface="Palatino" pitchFamily="2" charset="77"/>
                  <a:ea typeface="Palatino" pitchFamily="2" charset="77"/>
                  <a:cs typeface="Tahoma" panose="020B0604030504040204" pitchFamily="34" charset="0"/>
                </a:rPr>
                <a:t>t</a:t>
              </a:r>
              <a:r>
                <a:rPr lang="en-US" sz="1600" i="1" dirty="0">
                  <a:solidFill>
                    <a:schemeClr val="tx1"/>
                  </a:solidFill>
                  <a:latin typeface="Palatino" pitchFamily="2" charset="77"/>
                  <a:ea typeface="Palatino" pitchFamily="2" charset="77"/>
                  <a:cs typeface="Tahoma" panose="020B0604030504040204" pitchFamily="34" charset="0"/>
                </a:rPr>
                <a:t> = (L</a:t>
              </a:r>
              <a:r>
                <a:rPr lang="en-US" sz="1600" i="1" baseline="-25000" dirty="0">
                  <a:solidFill>
                    <a:schemeClr val="tx1"/>
                  </a:solidFill>
                  <a:latin typeface="Palatino" pitchFamily="2" charset="77"/>
                  <a:ea typeface="Palatino" pitchFamily="2" charset="77"/>
                  <a:cs typeface="Tahoma" panose="020B0604030504040204" pitchFamily="34" charset="0"/>
                </a:rPr>
                <a:t>r</a:t>
              </a:r>
              <a:r>
                <a:rPr lang="en-US" sz="1600" i="1" dirty="0">
                  <a:solidFill>
                    <a:schemeClr val="tx1"/>
                  </a:solidFill>
                  <a:latin typeface="Palatino" pitchFamily="2" charset="77"/>
                  <a:ea typeface="Palatino" pitchFamily="2" charset="77"/>
                  <a:cs typeface="Tahoma" panose="020B0604030504040204" pitchFamily="34" charset="0"/>
                </a:rPr>
                <a:t> + L</a:t>
              </a:r>
              <a:r>
                <a:rPr lang="en-US" sz="1600" i="1" baseline="-25000" dirty="0">
                  <a:solidFill>
                    <a:schemeClr val="tx1"/>
                  </a:solidFill>
                  <a:latin typeface="Palatino" pitchFamily="2" charset="77"/>
                  <a:ea typeface="Palatino" pitchFamily="2" charset="77"/>
                  <a:cs typeface="Tahoma" panose="020B0604030504040204" pitchFamily="34" charset="0"/>
                </a:rPr>
                <a:t>a</a:t>
              </a:r>
              <a:r>
                <a:rPr lang="en-US" sz="1600" i="1" dirty="0">
                  <a:solidFill>
                    <a:schemeClr val="tx1"/>
                  </a:solidFill>
                  <a:latin typeface="Palatino" pitchFamily="2" charset="77"/>
                  <a:ea typeface="Palatino" pitchFamily="2" charset="77"/>
                  <a:cs typeface="Tahoma" panose="020B0604030504040204" pitchFamily="34" charset="0"/>
                </a:rPr>
                <a:t> + </a:t>
              </a:r>
              <a:r>
                <a:rPr lang="en-US" sz="1600" i="1" spc="200" dirty="0" err="1">
                  <a:solidFill>
                    <a:schemeClr val="tx1"/>
                  </a:solidFill>
                  <a:latin typeface="Palatino" pitchFamily="2" charset="77"/>
                  <a:ea typeface="Palatino" pitchFamily="2" charset="77"/>
                  <a:cs typeface="Tahoma" panose="020B0604030504040204" pitchFamily="34" charset="0"/>
                </a:rPr>
                <a:t>t</a:t>
              </a:r>
              <a:r>
                <a:rPr lang="en-US" sz="1600" i="1" spc="200" baseline="-25000" dirty="0" err="1">
                  <a:solidFill>
                    <a:schemeClr val="tx1"/>
                  </a:solidFill>
                  <a:latin typeface="Palatino" pitchFamily="2" charset="77"/>
                  <a:ea typeface="Palatino" pitchFamily="2" charset="77"/>
                  <a:cs typeface="Tahoma" panose="020B0604030504040204" pitchFamily="34" charset="0"/>
                </a:rPr>
                <a:t>d</a:t>
              </a:r>
              <a:r>
                <a:rPr lang="en-US" sz="1600" i="1" dirty="0" err="1">
                  <a:solidFill>
                    <a:schemeClr val="tx1"/>
                  </a:solidFill>
                  <a:latin typeface="Palatino" pitchFamily="2" charset="77"/>
                  <a:ea typeface="Palatino" pitchFamily="2" charset="77"/>
                  <a:cs typeface="Tahoma" panose="020B0604030504040204" pitchFamily="34" charset="0"/>
                </a:rPr>
                <a:t>L</a:t>
              </a:r>
              <a:r>
                <a:rPr lang="en-US" sz="1600" i="1" baseline="-25000" dirty="0" err="1">
                  <a:solidFill>
                    <a:schemeClr val="tx1"/>
                  </a:solidFill>
                  <a:latin typeface="Palatino" pitchFamily="2" charset="77"/>
                  <a:ea typeface="Palatino" pitchFamily="2" charset="77"/>
                  <a:cs typeface="Tahoma" panose="020B0604030504040204" pitchFamily="34" charset="0"/>
                </a:rPr>
                <a:t>f</a:t>
              </a:r>
              <a:r>
                <a:rPr lang="en-US" sz="1600" i="1" dirty="0">
                  <a:solidFill>
                    <a:schemeClr val="tx1"/>
                  </a:solidFill>
                  <a:latin typeface="Palatino" pitchFamily="2" charset="77"/>
                  <a:ea typeface="Palatino" pitchFamily="2" charset="77"/>
                  <a:cs typeface="Tahoma" panose="020B0604030504040204" pitchFamily="34" charset="0"/>
                </a:rPr>
                <a:t> + </a:t>
              </a:r>
              <a:r>
                <a:rPr lang="en-US" sz="1600" i="1" spc="200" dirty="0" err="1">
                  <a:solidFill>
                    <a:schemeClr val="tx1"/>
                  </a:solidFill>
                  <a:latin typeface="Palatino" pitchFamily="2" charset="77"/>
                  <a:ea typeface="Palatino" pitchFamily="2" charset="77"/>
                  <a:cs typeface="Tahoma" panose="020B0604030504040204" pitchFamily="34" charset="0"/>
                </a:rPr>
                <a:t>T</a:t>
              </a:r>
              <a:r>
                <a:rPr lang="en-US" sz="1600" i="1" dirty="0" err="1">
                  <a:solidFill>
                    <a:schemeClr val="tx1"/>
                  </a:solidFill>
                  <a:latin typeface="Palatino" pitchFamily="2" charset="77"/>
                  <a:ea typeface="Palatino" pitchFamily="2" charset="77"/>
                  <a:cs typeface="Tahoma" panose="020B0604030504040204" pitchFamily="34" charset="0"/>
                </a:rPr>
                <a:t>L</a:t>
              </a:r>
              <a:r>
                <a:rPr lang="en-US" sz="1600" i="1" baseline="-25000" dirty="0" err="1">
                  <a:solidFill>
                    <a:schemeClr val="tx1"/>
                  </a:solidFill>
                  <a:latin typeface="Palatino" pitchFamily="2" charset="77"/>
                  <a:ea typeface="Palatino" pitchFamily="2" charset="77"/>
                  <a:cs typeface="Tahoma" panose="020B0604030504040204" pitchFamily="34" charset="0"/>
                </a:rPr>
                <a:t>g</a:t>
              </a:r>
              <a:r>
                <a:rPr lang="en-US" sz="1600" i="1" dirty="0">
                  <a:solidFill>
                    <a:schemeClr val="tx1"/>
                  </a:solidFill>
                  <a:latin typeface="Palatino" pitchFamily="2" charset="77"/>
                  <a:ea typeface="Palatino" pitchFamily="2" charset="77"/>
                  <a:cs typeface="Tahoma" panose="020B0604030504040204" pitchFamily="34" charset="0"/>
                </a:rPr>
                <a:t> + </a:t>
              </a:r>
              <a:r>
                <a:rPr lang="en-US" sz="1600" i="1" spc="200" dirty="0" err="1">
                  <a:solidFill>
                    <a:schemeClr val="tx1"/>
                  </a:solidFill>
                  <a:latin typeface="Palatino" pitchFamily="2" charset="77"/>
                  <a:ea typeface="Palatino" pitchFamily="2" charset="77"/>
                  <a:cs typeface="Tahoma" panose="020B0604030504040204" pitchFamily="34" charset="0"/>
                </a:rPr>
                <a:t>t</a:t>
              </a:r>
              <a:r>
                <a:rPr lang="en-US" sz="1600" i="1" spc="200" baseline="-25000" dirty="0" err="1">
                  <a:solidFill>
                    <a:schemeClr val="tx1"/>
                  </a:solidFill>
                  <a:latin typeface="Palatino" pitchFamily="2" charset="77"/>
                  <a:ea typeface="Palatino" pitchFamily="2" charset="77"/>
                  <a:cs typeface="Tahoma" panose="020B0604030504040204" pitchFamily="34" charset="0"/>
                </a:rPr>
                <a:t>d</a:t>
              </a:r>
              <a:r>
                <a:rPr lang="en-US" sz="1600" i="1" dirty="0" err="1">
                  <a:solidFill>
                    <a:schemeClr val="tx1"/>
                  </a:solidFill>
                  <a:latin typeface="Palatino" pitchFamily="2" charset="77"/>
                  <a:ea typeface="Palatino" pitchFamily="2" charset="77"/>
                  <a:cs typeface="Tahoma" panose="020B0604030504040204" pitchFamily="34" charset="0"/>
                </a:rPr>
                <a:t>L</a:t>
              </a:r>
              <a:r>
                <a:rPr lang="en-US" sz="1600" i="1" baseline="-25000" dirty="0" err="1">
                  <a:solidFill>
                    <a:schemeClr val="tx1"/>
                  </a:solidFill>
                  <a:latin typeface="Palatino" pitchFamily="2" charset="77"/>
                  <a:ea typeface="Palatino" pitchFamily="2" charset="77"/>
                  <a:cs typeface="Tahoma" panose="020B0604030504040204" pitchFamily="34" charset="0"/>
                </a:rPr>
                <a:t>w</a:t>
              </a:r>
              <a:r>
                <a:rPr lang="en-US" sz="1600" i="1" dirty="0">
                  <a:solidFill>
                    <a:schemeClr val="tx1"/>
                  </a:solidFill>
                  <a:latin typeface="Palatino" pitchFamily="2" charset="77"/>
                  <a:ea typeface="Palatino" pitchFamily="2" charset="77"/>
                  <a:cs typeface="Tahoma" panose="020B0604030504040204" pitchFamily="34" charset="0"/>
                </a:rPr>
                <a:t> ] . </a:t>
              </a:r>
              <a:r>
                <a:rPr lang="en-US" sz="1600" i="1" dirty="0" err="1">
                  <a:solidFill>
                    <a:schemeClr val="tx1"/>
                  </a:solidFill>
                  <a:latin typeface="Palatino" pitchFamily="2" charset="77"/>
                  <a:ea typeface="Palatino" pitchFamily="2" charset="77"/>
                  <a:cs typeface="Tahoma" panose="020B0604030504040204" pitchFamily="34" charset="0"/>
                </a:rPr>
                <a:t>t</a:t>
              </a:r>
              <a:r>
                <a:rPr lang="en-US" sz="1600" i="1" baseline="-25000" dirty="0" err="1">
                  <a:solidFill>
                    <a:schemeClr val="tx1"/>
                  </a:solidFill>
                  <a:latin typeface="Palatino" pitchFamily="2" charset="77"/>
                  <a:ea typeface="Palatino" pitchFamily="2" charset="77"/>
                  <a:cs typeface="Tahoma" panose="020B0604030504040204" pitchFamily="34" charset="0"/>
                </a:rPr>
                <a:t>g</a:t>
              </a:r>
              <a:r>
                <a:rPr lang="en-US" sz="1600" i="1" dirty="0">
                  <a:solidFill>
                    <a:schemeClr val="tx1"/>
                  </a:solidFill>
                  <a:latin typeface="Palatino" pitchFamily="2" charset="77"/>
                  <a:ea typeface="Palatino" pitchFamily="2" charset="77"/>
                  <a:cs typeface="Tahoma" panose="020B0604030504040204" pitchFamily="34" charset="0"/>
                </a:rPr>
                <a:t> . </a:t>
              </a:r>
              <a:r>
                <a:rPr lang="en-US" sz="1600" i="1" dirty="0" err="1">
                  <a:solidFill>
                    <a:schemeClr val="tx1"/>
                  </a:solidFill>
                  <a:latin typeface="Palatino" pitchFamily="2" charset="77"/>
                  <a:ea typeface="Palatino" pitchFamily="2" charset="77"/>
                  <a:cs typeface="Tahoma" panose="020B0604030504040204" pitchFamily="34" charset="0"/>
                </a:rPr>
                <a:t>f</a:t>
              </a:r>
              <a:r>
                <a:rPr lang="en-US" sz="1600" i="1" baseline="-25000" dirty="0" err="1">
                  <a:solidFill>
                    <a:schemeClr val="tx1"/>
                  </a:solidFill>
                  <a:latin typeface="Palatino" pitchFamily="2" charset="77"/>
                  <a:ea typeface="Palatino" pitchFamily="2" charset="77"/>
                  <a:cs typeface="Tahoma" panose="020B0604030504040204" pitchFamily="34" charset="0"/>
                </a:rPr>
                <a:t>p</a:t>
              </a:r>
              <a:endParaRPr lang="en-US" sz="1600" i="1" baseline="-25000" dirty="0">
                <a:solidFill>
                  <a:schemeClr val="tx1"/>
                </a:solidFill>
                <a:latin typeface="Palatino" pitchFamily="2" charset="77"/>
                <a:ea typeface="Palatino" pitchFamily="2" charset="77"/>
                <a:cs typeface="Tahoma" panose="020B0604030504040204" pitchFamily="34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4186636-468A-BA3B-6C9F-12AA97999B4E}"/>
                </a:ext>
              </a:extLst>
            </p:cNvPr>
            <p:cNvSpPr/>
            <p:nvPr/>
          </p:nvSpPr>
          <p:spPr>
            <a:xfrm rot="18900000">
              <a:off x="4822844" y="5829567"/>
              <a:ext cx="1061080" cy="292178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125" dirty="0">
                  <a:solidFill>
                    <a:schemeClr val="tx1"/>
                  </a:solidFill>
                  <a:latin typeface="Franklin Gothic Book" panose="020B05030201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sat-measured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BEDEB2D-11C0-E0A2-A6F6-AF532ECF64FF}"/>
                </a:ext>
              </a:extLst>
            </p:cNvPr>
            <p:cNvSpPr/>
            <p:nvPr/>
          </p:nvSpPr>
          <p:spPr>
            <a:xfrm rot="18900000">
              <a:off x="5747880" y="5863969"/>
              <a:ext cx="1046604" cy="197379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125" dirty="0">
                  <a:solidFill>
                    <a:schemeClr val="tx1"/>
                  </a:solidFill>
                  <a:latin typeface="Franklin Gothic Book" panose="020B05030201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sat-measured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45A959E-EE8B-4981-D3EF-F763D30840E7}"/>
                </a:ext>
              </a:extLst>
            </p:cNvPr>
            <p:cNvSpPr/>
            <p:nvPr/>
          </p:nvSpPr>
          <p:spPr>
            <a:xfrm rot="18900000">
              <a:off x="7333718" y="5878043"/>
              <a:ext cx="911251" cy="292178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125" dirty="0">
                  <a:solidFill>
                    <a:schemeClr val="tx1"/>
                  </a:solidFill>
                  <a:latin typeface="Franklin Gothic Book" panose="020B05030201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sat-derived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F763C80-11A1-BFFD-893D-1137AA9F3196}"/>
              </a:ext>
            </a:extLst>
          </p:cNvPr>
          <p:cNvGrpSpPr/>
          <p:nvPr/>
        </p:nvGrpSpPr>
        <p:grpSpPr>
          <a:xfrm>
            <a:off x="4193088" y="1881681"/>
            <a:ext cx="1923389" cy="495586"/>
            <a:chOff x="5223716" y="1982154"/>
            <a:chExt cx="1923389" cy="495586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8CB40A-0D78-9ACE-EC7C-DE12CF58450A}"/>
                </a:ext>
              </a:extLst>
            </p:cNvPr>
            <p:cNvSpPr/>
            <p:nvPr/>
          </p:nvSpPr>
          <p:spPr>
            <a:xfrm>
              <a:off x="5633500" y="2248881"/>
              <a:ext cx="1510852" cy="228859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spcAft>
                  <a:spcPts val="200"/>
                </a:spcAft>
              </a:pPr>
              <a:r>
                <a:rPr lang="en-US" sz="1600" i="1" dirty="0">
                  <a:solidFill>
                    <a:schemeClr val="tx1"/>
                  </a:solidFill>
                  <a:latin typeface="Palatino" pitchFamily="2" charset="77"/>
                  <a:ea typeface="Palatino" pitchFamily="2" charset="77"/>
                  <a:cs typeface="Times New Roman" panose="02020603050405020304" pitchFamily="18" charset="0"/>
                </a:rPr>
                <a:t>L</a:t>
              </a:r>
              <a:r>
                <a:rPr lang="en-US" sz="1600" i="1" baseline="-25000" dirty="0">
                  <a:solidFill>
                    <a:schemeClr val="tx1"/>
                  </a:solidFill>
                  <a:latin typeface="Palatino" pitchFamily="2" charset="77"/>
                  <a:ea typeface="Palatino" pitchFamily="2" charset="77"/>
                  <a:cs typeface="Times New Roman" panose="02020603050405020304" pitchFamily="18" charset="0"/>
                </a:rPr>
                <a:t>t</a:t>
              </a:r>
              <a:r>
                <a:rPr lang="en-US" sz="1600" i="1" dirty="0">
                  <a:solidFill>
                    <a:schemeClr val="tx1"/>
                  </a:solidFill>
                  <a:latin typeface="Palatino" pitchFamily="2" charset="77"/>
                  <a:ea typeface="Palatino" pitchFamily="2" charset="77"/>
                  <a:cs typeface="Times New Roman" panose="02020603050405020304" pitchFamily="18" charset="0"/>
                </a:rPr>
                <a:t> </a:t>
              </a:r>
              <a:r>
                <a:rPr lang="en-US" sz="1000" dirty="0">
                  <a:solidFill>
                    <a:schemeClr val="tx1"/>
                  </a:solidFill>
                  <a:latin typeface="Franklin Gothic Book" panose="020B0503020102020204" pitchFamily="34" charset="0"/>
                  <a:ea typeface="Tahoma" panose="020B0604030504040204" pitchFamily="34" charset="0"/>
                  <a:cs typeface="Times New Roman" panose="02020603050405020304" pitchFamily="18" charset="0"/>
                </a:rPr>
                <a:t>(satellite measured)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A3F5C21-EB9F-B411-A73B-D62EE37BA15C}"/>
                </a:ext>
              </a:extLst>
            </p:cNvPr>
            <p:cNvSpPr/>
            <p:nvPr/>
          </p:nvSpPr>
          <p:spPr>
            <a:xfrm>
              <a:off x="5636253" y="1982154"/>
              <a:ext cx="1510852" cy="228859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spcAft>
                  <a:spcPts val="200"/>
                </a:spcAft>
              </a:pPr>
              <a:r>
                <a:rPr lang="en-US" sz="1600" i="1" dirty="0">
                  <a:solidFill>
                    <a:schemeClr val="tx1"/>
                  </a:solidFill>
                  <a:latin typeface="Palatino" pitchFamily="2" charset="77"/>
                  <a:ea typeface="Palatino" pitchFamily="2" charset="77"/>
                  <a:cs typeface="Times New Roman" panose="02020603050405020304" pitchFamily="18" charset="0"/>
                </a:rPr>
                <a:t>L</a:t>
              </a:r>
              <a:r>
                <a:rPr lang="en-US" sz="1600" i="1" baseline="-25000" dirty="0">
                  <a:solidFill>
                    <a:schemeClr val="tx1"/>
                  </a:solidFill>
                  <a:latin typeface="Palatino" pitchFamily="2" charset="77"/>
                  <a:ea typeface="Palatino" pitchFamily="2" charset="77"/>
                  <a:cs typeface="Times New Roman" panose="02020603050405020304" pitchFamily="18" charset="0"/>
                </a:rPr>
                <a:t>t</a:t>
              </a:r>
              <a:r>
                <a:rPr lang="en-US" sz="1000" dirty="0">
                  <a:solidFill>
                    <a:schemeClr val="tx1"/>
                  </a:solidFill>
                  <a:latin typeface="Franklin Gothic Book" panose="020B0503020102020204" pitchFamily="34" charset="0"/>
                  <a:ea typeface="Tahoma" panose="020B0604030504040204" pitchFamily="34" charset="0"/>
                  <a:cs typeface="Times New Roman" panose="02020603050405020304" pitchFamily="18" charset="0"/>
                </a:rPr>
                <a:t> (vicarious derived)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94FD918-725A-CD82-7662-2B80EFFD9390}"/>
                </a:ext>
              </a:extLst>
            </p:cNvPr>
            <p:cNvSpPr/>
            <p:nvPr/>
          </p:nvSpPr>
          <p:spPr>
            <a:xfrm>
              <a:off x="5223716" y="2123372"/>
              <a:ext cx="531574" cy="228859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spcAft>
                  <a:spcPts val="200"/>
                </a:spcAft>
              </a:pPr>
              <a:r>
                <a:rPr lang="en-US" sz="1600" i="1" dirty="0" err="1">
                  <a:solidFill>
                    <a:schemeClr val="tx1"/>
                  </a:solidFill>
                  <a:latin typeface="Palatino" pitchFamily="2" charset="77"/>
                  <a:ea typeface="Palatino" pitchFamily="2" charset="77"/>
                  <a:cs typeface="Times New Roman" panose="02020603050405020304" pitchFamily="18" charset="0"/>
                </a:rPr>
                <a:t>g</a:t>
              </a:r>
              <a:r>
                <a:rPr lang="en-US" sz="1600" i="1" baseline="-25000" dirty="0" err="1">
                  <a:solidFill>
                    <a:schemeClr val="tx1"/>
                  </a:solidFill>
                  <a:latin typeface="Palatino" pitchFamily="2" charset="77"/>
                  <a:ea typeface="Palatino" pitchFamily="2" charset="77"/>
                  <a:cs typeface="Times New Roman" panose="02020603050405020304" pitchFamily="18" charset="0"/>
                </a:rPr>
                <a:t>i</a:t>
              </a:r>
              <a:r>
                <a:rPr lang="en-US" sz="1600" i="1" dirty="0">
                  <a:solidFill>
                    <a:schemeClr val="tx1"/>
                  </a:solidFill>
                  <a:latin typeface="Palatino" pitchFamily="2" charset="77"/>
                  <a:ea typeface="Palatino" pitchFamily="2" charset="77"/>
                  <a:cs typeface="Times New Roman" panose="02020603050405020304" pitchFamily="18" charset="0"/>
                </a:rPr>
                <a:t> =</a:t>
              </a:r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E8AD2D08-ACE1-77B3-47FB-1B659C32F0CE}"/>
                </a:ext>
              </a:extLst>
            </p:cNvPr>
            <p:cNvCxnSpPr/>
            <p:nvPr/>
          </p:nvCxnSpPr>
          <p:spPr>
            <a:xfrm>
              <a:off x="5694175" y="2248881"/>
              <a:ext cx="1287760" cy="0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60A17D05-688B-C56B-C7A4-0705FCD0B186}"/>
              </a:ext>
            </a:extLst>
          </p:cNvPr>
          <p:cNvSpPr/>
          <p:nvPr/>
        </p:nvSpPr>
        <p:spPr>
          <a:xfrm>
            <a:off x="4177943" y="1145647"/>
            <a:ext cx="3250718" cy="478204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spcAft>
                <a:spcPts val="200"/>
              </a:spcAft>
            </a:pPr>
            <a:r>
              <a:rPr lang="en-US" sz="1600" i="1" dirty="0">
                <a:solidFill>
                  <a:schemeClr val="tx1"/>
                </a:solidFill>
                <a:latin typeface="Palatino" pitchFamily="2" charset="77"/>
                <a:ea typeface="Palatino" pitchFamily="2" charset="77"/>
                <a:cs typeface="Times New Roman" panose="02020603050405020304" pitchFamily="18" charset="0"/>
              </a:rPr>
              <a:t>L</a:t>
            </a:r>
            <a:r>
              <a:rPr lang="en-US" sz="1600" i="1" baseline="-25000" dirty="0">
                <a:solidFill>
                  <a:schemeClr val="tx1"/>
                </a:solidFill>
                <a:latin typeface="Palatino" pitchFamily="2" charset="77"/>
                <a:ea typeface="Palatino" pitchFamily="2" charset="77"/>
                <a:cs typeface="Times New Roman" panose="02020603050405020304" pitchFamily="18" charset="0"/>
              </a:rPr>
              <a:t>t</a:t>
            </a:r>
            <a:r>
              <a:rPr lang="en-US" sz="1600" i="1" dirty="0">
                <a:solidFill>
                  <a:schemeClr val="tx1"/>
                </a:solidFill>
                <a:latin typeface="Palatino" pitchFamily="2" charset="77"/>
                <a:ea typeface="Palatino" pitchFamily="2" charset="77"/>
                <a:cs typeface="Times New Roman" panose="02020603050405020304" pitchFamily="18" charset="0"/>
              </a:rPr>
              <a:t> </a:t>
            </a:r>
            <a:r>
              <a:rPr lang="en-US" sz="1000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(vicarious derived) = </a:t>
            </a:r>
            <a:r>
              <a:rPr lang="en-US" sz="1600" i="1" dirty="0">
                <a:solidFill>
                  <a:schemeClr val="tx1"/>
                </a:solidFill>
                <a:latin typeface="Palatino" pitchFamily="2" charset="77"/>
                <a:ea typeface="Palatino" pitchFamily="2" charset="77"/>
                <a:cs typeface="Times New Roman" panose="02020603050405020304" pitchFamily="18" charset="0"/>
              </a:rPr>
              <a:t>f</a:t>
            </a:r>
            <a:r>
              <a:rPr lang="en-US" sz="1600" dirty="0">
                <a:solidFill>
                  <a:schemeClr val="tx1"/>
                </a:solidFill>
                <a:latin typeface="Palatino" pitchFamily="2" charset="77"/>
                <a:ea typeface="Palatino" pitchFamily="2" charset="77"/>
                <a:cs typeface="Times New Roman" panose="02020603050405020304" pitchFamily="18" charset="0"/>
              </a:rPr>
              <a:t> (</a:t>
            </a:r>
            <a:r>
              <a:rPr lang="en-US" sz="1000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chemeClr val="tx1"/>
                </a:solidFill>
                <a:latin typeface="Palatino" pitchFamily="2" charset="77"/>
                <a:ea typeface="Palatino" pitchFamily="2" charset="77"/>
                <a:cs typeface="Times New Roman" panose="02020603050405020304" pitchFamily="18" charset="0"/>
              </a:rPr>
              <a:t>L</a:t>
            </a:r>
            <a:r>
              <a:rPr lang="en-US" sz="1600" i="1" baseline="-25000" dirty="0" err="1">
                <a:solidFill>
                  <a:schemeClr val="tx1"/>
                </a:solidFill>
                <a:latin typeface="Palatino" pitchFamily="2" charset="77"/>
                <a:ea typeface="Palatino" pitchFamily="2" charset="77"/>
                <a:cs typeface="Times New Roman" panose="02020603050405020304" pitchFamily="18" charset="0"/>
              </a:rPr>
              <a:t>w</a:t>
            </a:r>
            <a:r>
              <a:rPr lang="en-US" sz="1600" i="1" dirty="0">
                <a:solidFill>
                  <a:schemeClr val="tx1"/>
                </a:solidFill>
                <a:latin typeface="Palatino" pitchFamily="2" charset="77"/>
                <a:ea typeface="Palatino" pitchFamily="2" charset="77"/>
                <a:cs typeface="Times New Roman" panose="02020603050405020304" pitchFamily="18" charset="0"/>
              </a:rPr>
              <a:t> </a:t>
            </a:r>
            <a:r>
              <a:rPr lang="en-US" sz="1000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(vicarious measured) </a:t>
            </a:r>
            <a:r>
              <a:rPr lang="en-US" sz="1600" dirty="0">
                <a:solidFill>
                  <a:schemeClr val="tx1"/>
                </a:solidFill>
                <a:latin typeface="Palatino" pitchFamily="2" charset="77"/>
                <a:ea typeface="Palatino" pitchFamily="2" charset="77"/>
                <a:cs typeface="Times New Roman" panose="02020603050405020304" pitchFamily="18" charset="0"/>
              </a:rPr>
              <a:t>)</a:t>
            </a:r>
            <a:endParaRPr lang="en-US" sz="1000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FA1EFC2-D517-4506-234C-A224EE5EB6FC}"/>
              </a:ext>
            </a:extLst>
          </p:cNvPr>
          <p:cNvGrpSpPr/>
          <p:nvPr/>
        </p:nvGrpSpPr>
        <p:grpSpPr>
          <a:xfrm>
            <a:off x="4193088" y="2662805"/>
            <a:ext cx="1051082" cy="738282"/>
            <a:chOff x="2659329" y="2783058"/>
            <a:chExt cx="1051082" cy="738282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013320A2-B881-EFFC-AA98-C19D79B719F8}"/>
                </a:ext>
              </a:extLst>
            </p:cNvPr>
            <p:cNvSpPr/>
            <p:nvPr/>
          </p:nvSpPr>
          <p:spPr>
            <a:xfrm>
              <a:off x="2659329" y="2961069"/>
              <a:ext cx="415237" cy="383348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>
                <a:spcAft>
                  <a:spcPts val="200"/>
                </a:spcAft>
              </a:pPr>
              <a:r>
                <a:rPr lang="en-US" sz="1600" i="1" dirty="0">
                  <a:solidFill>
                    <a:schemeClr val="tx1"/>
                  </a:solidFill>
                  <a:latin typeface="Palatino" pitchFamily="2" charset="77"/>
                  <a:ea typeface="Palatino" pitchFamily="2" charset="77"/>
                  <a:cs typeface="Times New Roman" panose="02020603050405020304" pitchFamily="18" charset="0"/>
                </a:rPr>
                <a:t>g </a:t>
              </a:r>
              <a:r>
                <a:rPr lang="en-US" sz="1000" dirty="0">
                  <a:solidFill>
                    <a:schemeClr val="tx1"/>
                  </a:solidFill>
                  <a:latin typeface="Franklin Gothic Book" panose="020B0503020102020204" pitchFamily="34" charset="0"/>
                  <a:ea typeface="Tahoma" panose="020B0604030504040204" pitchFamily="34" charset="0"/>
                  <a:cs typeface="Times New Roman" panose="02020603050405020304" pitchFamily="18" charset="0"/>
                </a:rPr>
                <a:t>=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954DC3BB-4780-ED60-0113-B310D398C795}"/>
                </a:ext>
              </a:extLst>
            </p:cNvPr>
            <p:cNvSpPr/>
            <p:nvPr/>
          </p:nvSpPr>
          <p:spPr>
            <a:xfrm>
              <a:off x="3116411" y="2885237"/>
              <a:ext cx="494087" cy="478203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>
                <a:spcAft>
                  <a:spcPts val="200"/>
                </a:spcAft>
              </a:pPr>
              <a:r>
                <a:rPr lang="en-US" sz="2400" i="1" dirty="0">
                  <a:solidFill>
                    <a:schemeClr val="tx1"/>
                  </a:solidFill>
                  <a:latin typeface="Palatino" pitchFamily="2" charset="77"/>
                  <a:ea typeface="Palatino" pitchFamily="2" charset="77"/>
                  <a:cs typeface="Times New Roman" panose="02020603050405020304" pitchFamily="18" charset="0"/>
                </a:rPr>
                <a:t>∑</a:t>
              </a:r>
              <a:endParaRPr lang="en-US" sz="2400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394F30B8-47C0-0402-47EF-C34EE31479E7}"/>
                </a:ext>
              </a:extLst>
            </p:cNvPr>
            <p:cNvSpPr/>
            <p:nvPr/>
          </p:nvSpPr>
          <p:spPr>
            <a:xfrm>
              <a:off x="3135919" y="3226534"/>
              <a:ext cx="494087" cy="294806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>
                <a:spcAft>
                  <a:spcPts val="200"/>
                </a:spcAft>
              </a:pPr>
              <a:r>
                <a:rPr lang="en-US" sz="1000" i="1" dirty="0" err="1">
                  <a:solidFill>
                    <a:schemeClr val="tx1"/>
                  </a:solidFill>
                  <a:latin typeface="Palatino" pitchFamily="2" charset="77"/>
                  <a:ea typeface="Palatino" pitchFamily="2" charset="77"/>
                  <a:cs typeface="Times New Roman" panose="02020603050405020304" pitchFamily="18" charset="0"/>
                </a:rPr>
                <a:t>i</a:t>
              </a:r>
              <a:r>
                <a:rPr lang="en-US" sz="1000" i="1" dirty="0">
                  <a:solidFill>
                    <a:schemeClr val="tx1"/>
                  </a:solidFill>
                  <a:latin typeface="Palatino" pitchFamily="2" charset="77"/>
                  <a:ea typeface="Palatino" pitchFamily="2" charset="77"/>
                  <a:cs typeface="Times New Roman" panose="02020603050405020304" pitchFamily="18" charset="0"/>
                </a:rPr>
                <a:t>=1</a:t>
              </a:r>
              <a:endParaRPr lang="en-US" sz="1000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82A38507-F610-1869-CA15-14743D57A506}"/>
                </a:ext>
              </a:extLst>
            </p:cNvPr>
            <p:cNvSpPr/>
            <p:nvPr/>
          </p:nvSpPr>
          <p:spPr>
            <a:xfrm>
              <a:off x="3193910" y="2783058"/>
              <a:ext cx="305647" cy="294806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>
                <a:spcAft>
                  <a:spcPts val="200"/>
                </a:spcAft>
              </a:pPr>
              <a:r>
                <a:rPr lang="en-US" sz="1000" i="1" dirty="0">
                  <a:solidFill>
                    <a:schemeClr val="tx1"/>
                  </a:solidFill>
                  <a:latin typeface="Palatino" pitchFamily="2" charset="77"/>
                  <a:ea typeface="Palatino" pitchFamily="2" charset="77"/>
                  <a:cs typeface="Times New Roman" panose="02020603050405020304" pitchFamily="18" charset="0"/>
                </a:rPr>
                <a:t>n</a:t>
              </a:r>
              <a:endParaRPr lang="en-US" sz="1000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2E9A58C5-4248-8296-281B-A9FF9A19DABB}"/>
                </a:ext>
              </a:extLst>
            </p:cNvPr>
            <p:cNvSpPr/>
            <p:nvPr/>
          </p:nvSpPr>
          <p:spPr>
            <a:xfrm>
              <a:off x="2992786" y="2901112"/>
              <a:ext cx="305648" cy="294806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>
                <a:spcAft>
                  <a:spcPts val="200"/>
                </a:spcAft>
              </a:pPr>
              <a:r>
                <a:rPr lang="en-US" sz="1200" i="1" dirty="0">
                  <a:solidFill>
                    <a:schemeClr val="tx1"/>
                  </a:solidFill>
                  <a:latin typeface="Palatino" pitchFamily="2" charset="77"/>
                  <a:ea typeface="Palatino" pitchFamily="2" charset="77"/>
                  <a:cs typeface="Times New Roman" panose="02020603050405020304" pitchFamily="18" charset="0"/>
                </a:rPr>
                <a:t>1</a:t>
              </a:r>
              <a:endParaRPr lang="en-US" sz="1200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7ABE868F-3875-234F-1D09-D609A0AC5EDE}"/>
                </a:ext>
              </a:extLst>
            </p:cNvPr>
            <p:cNvSpPr/>
            <p:nvPr/>
          </p:nvSpPr>
          <p:spPr>
            <a:xfrm>
              <a:off x="2980773" y="3095926"/>
              <a:ext cx="258628" cy="294806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>
                <a:spcAft>
                  <a:spcPts val="200"/>
                </a:spcAft>
              </a:pPr>
              <a:r>
                <a:rPr lang="en-US" sz="1200" i="1" dirty="0">
                  <a:solidFill>
                    <a:schemeClr val="tx1"/>
                  </a:solidFill>
                  <a:latin typeface="Palatino" pitchFamily="2" charset="77"/>
                  <a:ea typeface="Palatino" pitchFamily="2" charset="77"/>
                  <a:cs typeface="Times New Roman" panose="02020603050405020304" pitchFamily="18" charset="0"/>
                </a:rPr>
                <a:t>n</a:t>
              </a:r>
              <a:endParaRPr lang="en-US" sz="1200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BDEEE578-0C8E-5779-0CF5-E71BA0143AE3}"/>
                </a:ext>
              </a:extLst>
            </p:cNvPr>
            <p:cNvCxnSpPr>
              <a:cxnSpLocks/>
            </p:cNvCxnSpPr>
            <p:nvPr/>
          </p:nvCxnSpPr>
          <p:spPr>
            <a:xfrm>
              <a:off x="3047167" y="3139011"/>
              <a:ext cx="137160" cy="0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D010FD38-5D48-C06C-851A-AD4BF6406F16}"/>
                </a:ext>
              </a:extLst>
            </p:cNvPr>
            <p:cNvSpPr/>
            <p:nvPr/>
          </p:nvSpPr>
          <p:spPr>
            <a:xfrm>
              <a:off x="3383399" y="2947281"/>
              <a:ext cx="327012" cy="478204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>
                <a:spcAft>
                  <a:spcPts val="200"/>
                </a:spcAft>
              </a:pPr>
              <a:r>
                <a:rPr lang="en-US" sz="1600" i="1" dirty="0" err="1">
                  <a:solidFill>
                    <a:schemeClr val="tx1"/>
                  </a:solidFill>
                  <a:latin typeface="Palatino" pitchFamily="2" charset="77"/>
                  <a:ea typeface="Palatino" pitchFamily="2" charset="77"/>
                  <a:cs typeface="Times New Roman" panose="02020603050405020304" pitchFamily="18" charset="0"/>
                </a:rPr>
                <a:t>g</a:t>
              </a:r>
              <a:r>
                <a:rPr lang="en-US" sz="1600" i="1" baseline="-25000" dirty="0" err="1">
                  <a:solidFill>
                    <a:schemeClr val="tx1"/>
                  </a:solidFill>
                  <a:latin typeface="Palatino" pitchFamily="2" charset="77"/>
                  <a:ea typeface="Palatino" pitchFamily="2" charset="77"/>
                  <a:cs typeface="Times New Roman" panose="02020603050405020304" pitchFamily="18" charset="0"/>
                </a:rPr>
                <a:t>i</a:t>
              </a:r>
              <a:endParaRPr lang="en-US" sz="1000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3" name="Rectangle 52">
            <a:extLst>
              <a:ext uri="{FF2B5EF4-FFF2-40B4-BE49-F238E27FC236}">
                <a16:creationId xmlns:a16="http://schemas.microsoft.com/office/drawing/2014/main" id="{5A875CC9-7DE5-428E-3EA9-82FF00AD288F}"/>
              </a:ext>
            </a:extLst>
          </p:cNvPr>
          <p:cNvSpPr/>
          <p:nvPr/>
        </p:nvSpPr>
        <p:spPr>
          <a:xfrm>
            <a:off x="361384" y="588859"/>
            <a:ext cx="2052302" cy="1615731"/>
          </a:xfrm>
          <a:prstGeom prst="rect">
            <a:avLst/>
          </a:prstGeom>
          <a:solidFill>
            <a:srgbClr val="EFEABE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CF95E241-B15F-8D77-0E03-6276E6C09B4E}"/>
              </a:ext>
            </a:extLst>
          </p:cNvPr>
          <p:cNvSpPr/>
          <p:nvPr/>
        </p:nvSpPr>
        <p:spPr>
          <a:xfrm>
            <a:off x="418850" y="873535"/>
            <a:ext cx="1931867" cy="1254523"/>
          </a:xfrm>
          <a:prstGeom prst="rect">
            <a:avLst/>
          </a:prstGeom>
          <a:solidFill>
            <a:srgbClr val="F9FFF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spcAft>
                <a:spcPts val="200"/>
              </a:spcAft>
            </a:pPr>
            <a:r>
              <a:rPr lang="en-US" sz="1100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Geophysical Products</a:t>
            </a:r>
          </a:p>
          <a:p>
            <a:pPr>
              <a:spcAft>
                <a:spcPts val="200"/>
              </a:spcAft>
            </a:pPr>
            <a:r>
              <a:rPr lang="en-US" sz="1100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Flags</a:t>
            </a:r>
          </a:p>
          <a:p>
            <a:pPr>
              <a:spcAft>
                <a:spcPts val="200"/>
              </a:spcAft>
            </a:pPr>
            <a:r>
              <a:rPr lang="en-US" sz="1100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Native Pixels (Location, Time)</a:t>
            </a:r>
          </a:p>
          <a:p>
            <a:pPr>
              <a:spcAft>
                <a:spcPts val="200"/>
              </a:spcAft>
            </a:pPr>
            <a:r>
              <a:rPr lang="en-US" sz="1100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Atmospheric Correction</a:t>
            </a:r>
          </a:p>
          <a:p>
            <a:pPr>
              <a:spcAft>
                <a:spcPts val="200"/>
              </a:spcAft>
            </a:pPr>
            <a:r>
              <a:rPr lang="en-US" sz="1100" dirty="0">
                <a:solidFill>
                  <a:schemeClr val="tx1"/>
                </a:solidFill>
                <a:highlight>
                  <a:srgbClr val="B0FFF8"/>
                </a:highlight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Vicarious Calibration</a:t>
            </a:r>
          </a:p>
          <a:p>
            <a:pPr>
              <a:spcAft>
                <a:spcPts val="200"/>
              </a:spcAft>
            </a:pPr>
            <a:r>
              <a:rPr lang="en-US" sz="1100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Terrain Correction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EF1AF350-13DE-BC1A-90F3-56A8EAD8879C}"/>
              </a:ext>
            </a:extLst>
          </p:cNvPr>
          <p:cNvSpPr/>
          <p:nvPr/>
        </p:nvSpPr>
        <p:spPr>
          <a:xfrm>
            <a:off x="418850" y="619304"/>
            <a:ext cx="1931867" cy="25201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Level-2 Files</a:t>
            </a: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4C4861D2-E84F-C23D-9D1F-0464A148BF6C}"/>
              </a:ext>
            </a:extLst>
          </p:cNvPr>
          <p:cNvGrpSpPr/>
          <p:nvPr/>
        </p:nvGrpSpPr>
        <p:grpSpPr>
          <a:xfrm>
            <a:off x="361384" y="3157416"/>
            <a:ext cx="1662380" cy="1659108"/>
            <a:chOff x="361384" y="3157416"/>
            <a:chExt cx="1662380" cy="1659108"/>
          </a:xfrm>
        </p:grpSpPr>
        <p:sp>
          <p:nvSpPr>
            <p:cNvPr id="57" name="Cube 56">
              <a:extLst>
                <a:ext uri="{FF2B5EF4-FFF2-40B4-BE49-F238E27FC236}">
                  <a16:creationId xmlns:a16="http://schemas.microsoft.com/office/drawing/2014/main" id="{7A33545C-498D-F89F-3483-110E2A17E858}"/>
                </a:ext>
              </a:extLst>
            </p:cNvPr>
            <p:cNvSpPr/>
            <p:nvPr/>
          </p:nvSpPr>
          <p:spPr>
            <a:xfrm>
              <a:off x="361384" y="3157416"/>
              <a:ext cx="1662380" cy="1659108"/>
            </a:xfrm>
            <a:prstGeom prst="cube">
              <a:avLst>
                <a:gd name="adj" fmla="val 18987"/>
              </a:avLst>
            </a:prstGeom>
            <a:solidFill>
              <a:srgbClr val="DCFB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6"/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4D7695F9-9CE6-00CB-22ED-0C20B53CDE3D}"/>
                </a:ext>
              </a:extLst>
            </p:cNvPr>
            <p:cNvSpPr txBox="1"/>
            <p:nvPr/>
          </p:nvSpPr>
          <p:spPr>
            <a:xfrm>
              <a:off x="361384" y="3476109"/>
              <a:ext cx="1338947" cy="2654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25" dirty="0">
                  <a:latin typeface="Franklin Gothic Book" panose="020B05030201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OB.DAAC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65EA3E1F-CC16-7F5D-9429-DF559F3CF290}"/>
                </a:ext>
              </a:extLst>
            </p:cNvPr>
            <p:cNvSpPr txBox="1"/>
            <p:nvPr/>
          </p:nvSpPr>
          <p:spPr>
            <a:xfrm>
              <a:off x="540327" y="3739057"/>
              <a:ext cx="989215" cy="961802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2700">
              <a:solidFill>
                <a:schemeClr val="accent3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endParaRPr lang="en-US" sz="1130" dirty="0"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endParaRPr lang="en-US" sz="1130" dirty="0"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endParaRPr lang="en-US" sz="1130" dirty="0"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endParaRPr lang="en-US" sz="1130" dirty="0"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endParaRPr lang="en-US" sz="1130" dirty="0"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60" name="Picture 59" descr="A picture containing graphic design, graphics, poster, colorfulness&#10;&#10;Description automatically generated">
              <a:extLst>
                <a:ext uri="{FF2B5EF4-FFF2-40B4-BE49-F238E27FC236}">
                  <a16:creationId xmlns:a16="http://schemas.microsoft.com/office/drawing/2014/main" id="{F4148A8C-D915-5EAC-AB6E-CE1B0DD78F3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64285" y="3922154"/>
              <a:ext cx="733145" cy="733145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7E970594-3560-AE9B-0315-5BFA43E0B20F}"/>
                </a:ext>
              </a:extLst>
            </p:cNvPr>
            <p:cNvSpPr txBox="1"/>
            <p:nvPr/>
          </p:nvSpPr>
          <p:spPr>
            <a:xfrm>
              <a:off x="540327" y="3689179"/>
              <a:ext cx="981061" cy="266227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30" dirty="0">
                  <a:solidFill>
                    <a:srgbClr val="FFFFF5"/>
                  </a:solidFill>
                  <a:latin typeface="Franklin Gothic Book" panose="020B05030201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ODPS</a:t>
              </a:r>
            </a:p>
          </p:txBody>
        </p:sp>
        <p:pic>
          <p:nvPicPr>
            <p:cNvPr id="62" name="Content Placeholder 5" descr="nasa-meatball_transpaent.gif">
              <a:extLst>
                <a:ext uri="{FF2B5EF4-FFF2-40B4-BE49-F238E27FC236}">
                  <a16:creationId xmlns:a16="http://schemas.microsoft.com/office/drawing/2014/main" id="{95A8A9B3-6B43-91CB-8A56-40797AC1DF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5318" b="-1813"/>
            <a:stretch/>
          </p:blipFill>
          <p:spPr>
            <a:xfrm>
              <a:off x="1469756" y="3516348"/>
              <a:ext cx="215519" cy="189577"/>
            </a:xfrm>
            <a:prstGeom prst="rect">
              <a:avLst/>
            </a:prstGeom>
            <a:ln>
              <a:noFill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361750687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SeaDAS</a:t>
            </a:r>
            <a:r>
              <a:rPr lang="en-US" dirty="0"/>
              <a:t>-OCSSW OB.DAAC: </a:t>
            </a:r>
            <a:r>
              <a:rPr lang="en-US" dirty="0">
                <a:solidFill>
                  <a:srgbClr val="0070C0"/>
                </a:solidFill>
              </a:rPr>
              <a:t>Level-2 Files</a:t>
            </a: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5B39B48-4744-F09C-A2C9-66E7BCD78970}"/>
              </a:ext>
            </a:extLst>
          </p:cNvPr>
          <p:cNvSpPr/>
          <p:nvPr/>
        </p:nvSpPr>
        <p:spPr>
          <a:xfrm>
            <a:off x="361384" y="588859"/>
            <a:ext cx="2052302" cy="1615731"/>
          </a:xfrm>
          <a:prstGeom prst="rect">
            <a:avLst/>
          </a:prstGeom>
          <a:solidFill>
            <a:srgbClr val="EFEABE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826DD3C-F1E6-E86E-FDDC-E8420E1F8B69}"/>
              </a:ext>
            </a:extLst>
          </p:cNvPr>
          <p:cNvSpPr/>
          <p:nvPr/>
        </p:nvSpPr>
        <p:spPr>
          <a:xfrm>
            <a:off x="418850" y="873535"/>
            <a:ext cx="1931867" cy="1254523"/>
          </a:xfrm>
          <a:prstGeom prst="rect">
            <a:avLst/>
          </a:prstGeom>
          <a:solidFill>
            <a:srgbClr val="F9FFF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spcAft>
                <a:spcPts val="200"/>
              </a:spcAft>
            </a:pPr>
            <a:r>
              <a:rPr lang="en-US" sz="1100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Geophysical Products</a:t>
            </a:r>
          </a:p>
          <a:p>
            <a:pPr>
              <a:spcAft>
                <a:spcPts val="200"/>
              </a:spcAft>
            </a:pPr>
            <a:r>
              <a:rPr lang="en-US" sz="1100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Flags</a:t>
            </a:r>
          </a:p>
          <a:p>
            <a:pPr>
              <a:spcAft>
                <a:spcPts val="200"/>
              </a:spcAft>
            </a:pPr>
            <a:r>
              <a:rPr lang="en-US" sz="1100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Native Pixels (Location, Time)</a:t>
            </a:r>
          </a:p>
          <a:p>
            <a:pPr>
              <a:spcAft>
                <a:spcPts val="200"/>
              </a:spcAft>
            </a:pPr>
            <a:r>
              <a:rPr lang="en-US" sz="1100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Atmospheric Correction</a:t>
            </a:r>
          </a:p>
          <a:p>
            <a:pPr>
              <a:spcAft>
                <a:spcPts val="200"/>
              </a:spcAft>
            </a:pPr>
            <a:r>
              <a:rPr lang="en-US" sz="1100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Vicarious Calibration</a:t>
            </a:r>
          </a:p>
          <a:p>
            <a:pPr>
              <a:spcAft>
                <a:spcPts val="200"/>
              </a:spcAft>
            </a:pPr>
            <a:r>
              <a:rPr lang="en-US" sz="1100" dirty="0">
                <a:solidFill>
                  <a:schemeClr val="tx1"/>
                </a:solidFill>
                <a:highlight>
                  <a:srgbClr val="B0FFF8"/>
                </a:highlight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Terrain Correction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754CAF1-AE4B-3F9B-8862-71F5C357A43D}"/>
              </a:ext>
            </a:extLst>
          </p:cNvPr>
          <p:cNvSpPr/>
          <p:nvPr/>
        </p:nvSpPr>
        <p:spPr>
          <a:xfrm>
            <a:off x="418850" y="619304"/>
            <a:ext cx="1931867" cy="25201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Level-2 Files</a:t>
            </a: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FA92ECA4-286E-49AF-E072-20FD2931E68C}"/>
              </a:ext>
            </a:extLst>
          </p:cNvPr>
          <p:cNvSpPr/>
          <p:nvPr/>
        </p:nvSpPr>
        <p:spPr>
          <a:xfrm>
            <a:off x="3232362" y="431569"/>
            <a:ext cx="4667724" cy="3957883"/>
          </a:xfrm>
          <a:prstGeom prst="rect">
            <a:avLst/>
          </a:prstGeom>
          <a:gradFill>
            <a:gsLst>
              <a:gs pos="53000">
                <a:srgbClr val="CCF7FF"/>
              </a:gs>
              <a:gs pos="42000">
                <a:srgbClr val="0070C0"/>
              </a:gs>
              <a:gs pos="19000">
                <a:srgbClr val="002060"/>
              </a:gs>
              <a:gs pos="0">
                <a:schemeClr val="tx1"/>
              </a:gs>
              <a:gs pos="89000">
                <a:srgbClr val="DCFBFF"/>
              </a:gs>
              <a:gs pos="100000">
                <a:srgbClr val="0070C0"/>
              </a:gs>
            </a:gsLst>
            <a:lin ang="5400000" scaled="1"/>
          </a:gra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B7945400-B259-47E7-76C4-691960D8DBBF}"/>
              </a:ext>
            </a:extLst>
          </p:cNvPr>
          <p:cNvSpPr/>
          <p:nvPr/>
        </p:nvSpPr>
        <p:spPr>
          <a:xfrm>
            <a:off x="3264508" y="3394449"/>
            <a:ext cx="4610846" cy="976902"/>
          </a:xfrm>
          <a:prstGeom prst="rect">
            <a:avLst/>
          </a:prstGeom>
          <a:solidFill>
            <a:srgbClr val="DABFA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0A526E40-2C96-57C1-2E25-B2E437EE383F}"/>
              </a:ext>
            </a:extLst>
          </p:cNvPr>
          <p:cNvCxnSpPr>
            <a:cxnSpLocks/>
          </p:cNvCxnSpPr>
          <p:nvPr/>
        </p:nvCxnSpPr>
        <p:spPr>
          <a:xfrm>
            <a:off x="3911190" y="2118702"/>
            <a:ext cx="845846" cy="1194576"/>
          </a:xfrm>
          <a:prstGeom prst="straightConnector1">
            <a:avLst/>
          </a:prstGeom>
          <a:ln>
            <a:gradFill>
              <a:gsLst>
                <a:gs pos="60000">
                  <a:schemeClr val="bg1">
                    <a:lumMod val="50000"/>
                  </a:schemeClr>
                </a:gs>
                <a:gs pos="0">
                  <a:srgbClr val="FFFF00"/>
                </a:gs>
                <a:gs pos="100000">
                  <a:schemeClr val="tx1">
                    <a:lumMod val="85000"/>
                    <a:lumOff val="15000"/>
                  </a:schemeClr>
                </a:gs>
              </a:gsLst>
              <a:lin ang="5400000" scaled="1"/>
            </a:gradFill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3" name="Sun 72">
            <a:extLst>
              <a:ext uri="{FF2B5EF4-FFF2-40B4-BE49-F238E27FC236}">
                <a16:creationId xmlns:a16="http://schemas.microsoft.com/office/drawing/2014/main" id="{BFB8FB67-2BA9-1B4B-F6F0-D84C5C65858A}"/>
              </a:ext>
            </a:extLst>
          </p:cNvPr>
          <p:cNvSpPr/>
          <p:nvPr/>
        </p:nvSpPr>
        <p:spPr>
          <a:xfrm>
            <a:off x="3392533" y="1435659"/>
            <a:ext cx="642938" cy="642938"/>
          </a:xfrm>
          <a:prstGeom prst="sun">
            <a:avLst/>
          </a:prstGeom>
          <a:gradFill>
            <a:gsLst>
              <a:gs pos="0">
                <a:srgbClr val="FFC000"/>
              </a:gs>
              <a:gs pos="100000">
                <a:srgbClr val="FFFF00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6" dirty="0"/>
          </a:p>
        </p:txBody>
      </p:sp>
      <p:sp>
        <p:nvSpPr>
          <p:cNvPr id="74" name="Can 73">
            <a:extLst>
              <a:ext uri="{FF2B5EF4-FFF2-40B4-BE49-F238E27FC236}">
                <a16:creationId xmlns:a16="http://schemas.microsoft.com/office/drawing/2014/main" id="{C876C3BE-F4DA-80ED-5AFA-C546AF29EADF}"/>
              </a:ext>
            </a:extLst>
          </p:cNvPr>
          <p:cNvSpPr/>
          <p:nvPr/>
        </p:nvSpPr>
        <p:spPr>
          <a:xfrm rot="3151680">
            <a:off x="6578009" y="1654131"/>
            <a:ext cx="500656" cy="628486"/>
          </a:xfrm>
          <a:prstGeom prst="can">
            <a:avLst>
              <a:gd name="adj" fmla="val 13890"/>
            </a:avLst>
          </a:prstGeom>
          <a:gradFill>
            <a:gsLst>
              <a:gs pos="0">
                <a:schemeClr val="bg1">
                  <a:lumMod val="65000"/>
                </a:schemeClr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1620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6" dirty="0"/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48CC8FD2-1F13-374E-EB42-79506445E434}"/>
              </a:ext>
            </a:extLst>
          </p:cNvPr>
          <p:cNvSpPr txBox="1"/>
          <p:nvPr/>
        </p:nvSpPr>
        <p:spPr>
          <a:xfrm>
            <a:off x="6128417" y="1989795"/>
            <a:ext cx="387901" cy="28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66" b="1" i="1" spc="70" dirty="0">
                <a:solidFill>
                  <a:srgbClr val="FFFFF5"/>
                </a:solidFill>
                <a:latin typeface="Palatino" pitchFamily="2" charset="77"/>
                <a:ea typeface="Palatino" pitchFamily="2" charset="77"/>
                <a:cs typeface="Tahoma" panose="020B0604030504040204" pitchFamily="34" charset="0"/>
              </a:rPr>
              <a:t>L</a:t>
            </a:r>
            <a:r>
              <a:rPr lang="en-US" sz="1266" b="1" i="1" baseline="-25000" dirty="0">
                <a:solidFill>
                  <a:srgbClr val="FFFFF5"/>
                </a:solidFill>
                <a:latin typeface="Palatino" pitchFamily="2" charset="77"/>
                <a:ea typeface="Palatino" pitchFamily="2" charset="77"/>
                <a:cs typeface="Tahoma" panose="020B0604030504040204" pitchFamily="34" charset="0"/>
              </a:rPr>
              <a:t>t</a:t>
            </a:r>
          </a:p>
        </p:txBody>
      </p:sp>
      <p:sp>
        <p:nvSpPr>
          <p:cNvPr id="76" name="Arc 75">
            <a:extLst>
              <a:ext uri="{FF2B5EF4-FFF2-40B4-BE49-F238E27FC236}">
                <a16:creationId xmlns:a16="http://schemas.microsoft.com/office/drawing/2014/main" id="{5F46941F-4591-5720-F4D4-A6FA3F6D79E8}"/>
              </a:ext>
            </a:extLst>
          </p:cNvPr>
          <p:cNvSpPr/>
          <p:nvPr/>
        </p:nvSpPr>
        <p:spPr>
          <a:xfrm rot="10509435">
            <a:off x="3352938" y="3659370"/>
            <a:ext cx="605731" cy="321128"/>
          </a:xfrm>
          <a:prstGeom prst="arc">
            <a:avLst>
              <a:gd name="adj1" fmla="val 12128564"/>
              <a:gd name="adj2" fmla="val 21081754"/>
            </a:avLst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006"/>
          </a:p>
        </p:txBody>
      </p:sp>
      <p:sp>
        <p:nvSpPr>
          <p:cNvPr id="77" name="Arc 76">
            <a:extLst>
              <a:ext uri="{FF2B5EF4-FFF2-40B4-BE49-F238E27FC236}">
                <a16:creationId xmlns:a16="http://schemas.microsoft.com/office/drawing/2014/main" id="{FCB7808D-A8E8-AEF0-AF07-EC0C1A3A747D}"/>
              </a:ext>
            </a:extLst>
          </p:cNvPr>
          <p:cNvSpPr/>
          <p:nvPr/>
        </p:nvSpPr>
        <p:spPr>
          <a:xfrm rot="10509435">
            <a:off x="3897632" y="3670304"/>
            <a:ext cx="605731" cy="321128"/>
          </a:xfrm>
          <a:prstGeom prst="arc">
            <a:avLst>
              <a:gd name="adj1" fmla="val 12128564"/>
              <a:gd name="adj2" fmla="val 21081754"/>
            </a:avLst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006"/>
          </a:p>
        </p:txBody>
      </p:sp>
      <p:sp>
        <p:nvSpPr>
          <p:cNvPr id="78" name="Cube 77">
            <a:extLst>
              <a:ext uri="{FF2B5EF4-FFF2-40B4-BE49-F238E27FC236}">
                <a16:creationId xmlns:a16="http://schemas.microsoft.com/office/drawing/2014/main" id="{DCA98F7A-D280-1808-D778-96DE47456FAA}"/>
              </a:ext>
            </a:extLst>
          </p:cNvPr>
          <p:cNvSpPr/>
          <p:nvPr/>
        </p:nvSpPr>
        <p:spPr>
          <a:xfrm rot="3104960">
            <a:off x="3522253" y="3906152"/>
            <a:ext cx="474028" cy="407060"/>
          </a:xfrm>
          <a:prstGeom prst="cube">
            <a:avLst/>
          </a:prstGeom>
          <a:solidFill>
            <a:srgbClr val="00B0F0">
              <a:alpha val="39608"/>
            </a:srgbClr>
          </a:solidFill>
          <a:ln>
            <a:solidFill>
              <a:schemeClr val="bg1">
                <a:lumMod val="50000"/>
              </a:schemeClr>
            </a:solidFill>
            <a:prstDash val="lgDash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6"/>
          </a:p>
        </p:txBody>
      </p:sp>
      <p:sp>
        <p:nvSpPr>
          <p:cNvPr id="79" name="Arc 78">
            <a:extLst>
              <a:ext uri="{FF2B5EF4-FFF2-40B4-BE49-F238E27FC236}">
                <a16:creationId xmlns:a16="http://schemas.microsoft.com/office/drawing/2014/main" id="{119C44C8-0571-FB3E-A108-A361F2536CF9}"/>
              </a:ext>
            </a:extLst>
          </p:cNvPr>
          <p:cNvSpPr/>
          <p:nvPr/>
        </p:nvSpPr>
        <p:spPr>
          <a:xfrm rot="10509435">
            <a:off x="4099803" y="3082176"/>
            <a:ext cx="605731" cy="321128"/>
          </a:xfrm>
          <a:prstGeom prst="arc">
            <a:avLst>
              <a:gd name="adj1" fmla="val 12128564"/>
              <a:gd name="adj2" fmla="val 21081754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006"/>
          </a:p>
        </p:txBody>
      </p:sp>
      <p:sp>
        <p:nvSpPr>
          <p:cNvPr id="80" name="Arc 79">
            <a:extLst>
              <a:ext uri="{FF2B5EF4-FFF2-40B4-BE49-F238E27FC236}">
                <a16:creationId xmlns:a16="http://schemas.microsoft.com/office/drawing/2014/main" id="{AE6E7732-88ED-CA5A-7F6F-831EC68C49F5}"/>
              </a:ext>
            </a:extLst>
          </p:cNvPr>
          <p:cNvSpPr/>
          <p:nvPr/>
        </p:nvSpPr>
        <p:spPr>
          <a:xfrm rot="10509435">
            <a:off x="4638026" y="3082177"/>
            <a:ext cx="605731" cy="321128"/>
          </a:xfrm>
          <a:prstGeom prst="arc">
            <a:avLst>
              <a:gd name="adj1" fmla="val 12128564"/>
              <a:gd name="adj2" fmla="val 21081754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006"/>
          </a:p>
        </p:txBody>
      </p:sp>
      <p:sp>
        <p:nvSpPr>
          <p:cNvPr id="81" name="Arc 80">
            <a:extLst>
              <a:ext uri="{FF2B5EF4-FFF2-40B4-BE49-F238E27FC236}">
                <a16:creationId xmlns:a16="http://schemas.microsoft.com/office/drawing/2014/main" id="{16812901-A97F-38C6-6E80-427ACC695B9D}"/>
              </a:ext>
            </a:extLst>
          </p:cNvPr>
          <p:cNvSpPr/>
          <p:nvPr/>
        </p:nvSpPr>
        <p:spPr>
          <a:xfrm rot="10509435">
            <a:off x="5182721" y="3093111"/>
            <a:ext cx="605731" cy="321128"/>
          </a:xfrm>
          <a:prstGeom prst="arc">
            <a:avLst>
              <a:gd name="adj1" fmla="val 12128564"/>
              <a:gd name="adj2" fmla="val 21081754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006"/>
          </a:p>
        </p:txBody>
      </p:sp>
      <p:sp>
        <p:nvSpPr>
          <p:cNvPr id="82" name="Cube 81">
            <a:extLst>
              <a:ext uri="{FF2B5EF4-FFF2-40B4-BE49-F238E27FC236}">
                <a16:creationId xmlns:a16="http://schemas.microsoft.com/office/drawing/2014/main" id="{A545248C-4E3E-F6CD-7354-DC9B34FFF52F}"/>
              </a:ext>
            </a:extLst>
          </p:cNvPr>
          <p:cNvSpPr/>
          <p:nvPr/>
        </p:nvSpPr>
        <p:spPr>
          <a:xfrm rot="3104960">
            <a:off x="4490546" y="3326262"/>
            <a:ext cx="474028" cy="407060"/>
          </a:xfrm>
          <a:prstGeom prst="cube">
            <a:avLst/>
          </a:prstGeom>
          <a:solidFill>
            <a:srgbClr val="00B0F0">
              <a:alpha val="39608"/>
            </a:srgbClr>
          </a:solidFill>
          <a:ln>
            <a:prstDash val="lgDash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6"/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E0BF47B6-60BE-36B4-D36B-F1319629C984}"/>
              </a:ext>
            </a:extLst>
          </p:cNvPr>
          <p:cNvSpPr/>
          <p:nvPr/>
        </p:nvSpPr>
        <p:spPr>
          <a:xfrm>
            <a:off x="4737986" y="3532520"/>
            <a:ext cx="32146" cy="3214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6"/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03F7BBCE-B17C-E8D1-34FC-EDD3483974DF}"/>
              </a:ext>
            </a:extLst>
          </p:cNvPr>
          <p:cNvSpPr/>
          <p:nvPr/>
        </p:nvSpPr>
        <p:spPr>
          <a:xfrm>
            <a:off x="4702844" y="3527316"/>
            <a:ext cx="32146" cy="3214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6"/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645AB616-C575-7C4D-B331-0D9173C5689F}"/>
              </a:ext>
            </a:extLst>
          </p:cNvPr>
          <p:cNvSpPr/>
          <p:nvPr/>
        </p:nvSpPr>
        <p:spPr>
          <a:xfrm>
            <a:off x="4715250" y="3478813"/>
            <a:ext cx="32146" cy="3214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6"/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800E48D1-CD86-6B7F-E1C8-14080CE715E4}"/>
              </a:ext>
            </a:extLst>
          </p:cNvPr>
          <p:cNvSpPr/>
          <p:nvPr/>
        </p:nvSpPr>
        <p:spPr>
          <a:xfrm>
            <a:off x="4634681" y="3538014"/>
            <a:ext cx="32146" cy="3214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6"/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3A1615B6-08E2-0007-BB82-D06CD940937F}"/>
              </a:ext>
            </a:extLst>
          </p:cNvPr>
          <p:cNvSpPr/>
          <p:nvPr/>
        </p:nvSpPr>
        <p:spPr>
          <a:xfrm>
            <a:off x="4696711" y="3383295"/>
            <a:ext cx="32146" cy="3214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6"/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A6F3C4A4-13BF-7742-0120-D387EE24F1DC}"/>
              </a:ext>
            </a:extLst>
          </p:cNvPr>
          <p:cNvSpPr/>
          <p:nvPr/>
        </p:nvSpPr>
        <p:spPr>
          <a:xfrm>
            <a:off x="4757036" y="3437270"/>
            <a:ext cx="32146" cy="3214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6"/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93367071-C357-A2C6-5D5F-63D091C4A631}"/>
              </a:ext>
            </a:extLst>
          </p:cNvPr>
          <p:cNvSpPr txBox="1"/>
          <p:nvPr/>
        </p:nvSpPr>
        <p:spPr>
          <a:xfrm rot="16200000">
            <a:off x="4382642" y="2684965"/>
            <a:ext cx="868700" cy="265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25" b="1" dirty="0">
                <a:solidFill>
                  <a:srgbClr val="0432FF"/>
                </a:solidFill>
                <a:latin typeface="Palatino" pitchFamily="2" charset="77"/>
                <a:ea typeface="Palatino" pitchFamily="2" charset="77"/>
                <a:cs typeface="Eurostile"/>
              </a:rPr>
              <a:t>(</a:t>
            </a:r>
            <a:r>
              <a:rPr lang="en-US" sz="1125" b="1" dirty="0" err="1">
                <a:solidFill>
                  <a:srgbClr val="0432FF"/>
                </a:solidFill>
                <a:latin typeface="Palatino" pitchFamily="2" charset="77"/>
                <a:ea typeface="Palatino" pitchFamily="2" charset="77"/>
                <a:cs typeface="Eurostile"/>
              </a:rPr>
              <a:t>lat</a:t>
            </a:r>
            <a:r>
              <a:rPr lang="en-US" sz="1125" b="1" dirty="0">
                <a:solidFill>
                  <a:srgbClr val="0432FF"/>
                </a:solidFill>
                <a:latin typeface="Palatino" pitchFamily="2" charset="77"/>
                <a:ea typeface="Palatino" pitchFamily="2" charset="77"/>
                <a:cs typeface="Eurostile"/>
              </a:rPr>
              <a:t>°, </a:t>
            </a:r>
            <a:r>
              <a:rPr lang="en-US" sz="1125" b="1" dirty="0" err="1">
                <a:solidFill>
                  <a:srgbClr val="0432FF"/>
                </a:solidFill>
                <a:latin typeface="Palatino" pitchFamily="2" charset="77"/>
                <a:ea typeface="Palatino" pitchFamily="2" charset="77"/>
                <a:cs typeface="Eurostile"/>
              </a:rPr>
              <a:t>lon</a:t>
            </a:r>
            <a:r>
              <a:rPr lang="en-US" sz="1125" b="1" dirty="0">
                <a:solidFill>
                  <a:srgbClr val="0432FF"/>
                </a:solidFill>
                <a:latin typeface="Palatino" pitchFamily="2" charset="77"/>
                <a:ea typeface="Palatino" pitchFamily="2" charset="77"/>
                <a:cs typeface="Eurostile"/>
              </a:rPr>
              <a:t>°)</a:t>
            </a:r>
            <a:endParaRPr lang="en-US" sz="1125" b="1" baseline="-25000" dirty="0">
              <a:solidFill>
                <a:srgbClr val="0432FF"/>
              </a:solidFill>
              <a:latin typeface="Palatino" pitchFamily="2" charset="77"/>
              <a:ea typeface="Palatino" pitchFamily="2" charset="77"/>
              <a:cs typeface="Eurostile"/>
            </a:endParaRPr>
          </a:p>
        </p:txBody>
      </p:sp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3E645B4E-4F2E-D0AD-F21F-13F34905799B}"/>
              </a:ext>
            </a:extLst>
          </p:cNvPr>
          <p:cNvCxnSpPr>
            <a:cxnSpLocks/>
          </p:cNvCxnSpPr>
          <p:nvPr/>
        </p:nvCxnSpPr>
        <p:spPr>
          <a:xfrm flipV="1">
            <a:off x="3797131" y="2204026"/>
            <a:ext cx="2744317" cy="1913092"/>
          </a:xfrm>
          <a:prstGeom prst="straightConnector1">
            <a:avLst/>
          </a:prstGeom>
          <a:ln>
            <a:gradFill>
              <a:gsLst>
                <a:gs pos="85000">
                  <a:srgbClr val="FFFFF5"/>
                </a:gs>
                <a:gs pos="44000">
                  <a:schemeClr val="tx1"/>
                </a:gs>
                <a:gs pos="0">
                  <a:srgbClr val="002060"/>
                </a:gs>
                <a:gs pos="100000">
                  <a:srgbClr val="FFFFF5"/>
                </a:gs>
              </a:gsLst>
              <a:lin ang="5400000" scaled="1"/>
            </a:gradFill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1" name="TextBox 90">
            <a:extLst>
              <a:ext uri="{FF2B5EF4-FFF2-40B4-BE49-F238E27FC236}">
                <a16:creationId xmlns:a16="http://schemas.microsoft.com/office/drawing/2014/main" id="{0620E404-02C4-B86B-F7DA-81E6349D6581}"/>
              </a:ext>
            </a:extLst>
          </p:cNvPr>
          <p:cNvSpPr txBox="1"/>
          <p:nvPr/>
        </p:nvSpPr>
        <p:spPr>
          <a:xfrm rot="16200000">
            <a:off x="3270205" y="2877536"/>
            <a:ext cx="868700" cy="265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25" b="1" dirty="0">
                <a:solidFill>
                  <a:srgbClr val="FF0000"/>
                </a:solidFill>
                <a:latin typeface="Palatino" pitchFamily="2" charset="77"/>
                <a:ea typeface="Palatino" pitchFamily="2" charset="77"/>
                <a:cs typeface="Eurostile"/>
              </a:rPr>
              <a:t>(</a:t>
            </a:r>
            <a:r>
              <a:rPr lang="en-US" sz="1125" b="1" dirty="0" err="1">
                <a:solidFill>
                  <a:srgbClr val="FF0000"/>
                </a:solidFill>
                <a:latin typeface="Palatino" pitchFamily="2" charset="77"/>
                <a:ea typeface="Palatino" pitchFamily="2" charset="77"/>
                <a:cs typeface="Eurostile"/>
              </a:rPr>
              <a:t>lat</a:t>
            </a:r>
            <a:r>
              <a:rPr lang="en-US" sz="1125" b="1" dirty="0">
                <a:solidFill>
                  <a:srgbClr val="FF0000"/>
                </a:solidFill>
                <a:latin typeface="Palatino" pitchFamily="2" charset="77"/>
                <a:ea typeface="Palatino" pitchFamily="2" charset="77"/>
                <a:cs typeface="Eurostile"/>
              </a:rPr>
              <a:t>°, </a:t>
            </a:r>
            <a:r>
              <a:rPr lang="en-US" sz="1125" b="1" dirty="0" err="1">
                <a:solidFill>
                  <a:srgbClr val="FF0000"/>
                </a:solidFill>
                <a:latin typeface="Palatino" pitchFamily="2" charset="77"/>
                <a:ea typeface="Palatino" pitchFamily="2" charset="77"/>
                <a:cs typeface="Eurostile"/>
              </a:rPr>
              <a:t>lon</a:t>
            </a:r>
            <a:r>
              <a:rPr lang="en-US" sz="1125" b="1" dirty="0">
                <a:solidFill>
                  <a:srgbClr val="FF0000"/>
                </a:solidFill>
                <a:latin typeface="Palatino" pitchFamily="2" charset="77"/>
                <a:ea typeface="Palatino" pitchFamily="2" charset="77"/>
                <a:cs typeface="Eurostile"/>
              </a:rPr>
              <a:t>°)</a:t>
            </a:r>
            <a:endParaRPr lang="en-US" sz="1125" b="1" baseline="-25000" dirty="0">
              <a:solidFill>
                <a:srgbClr val="FF0000"/>
              </a:solidFill>
              <a:latin typeface="Palatino" pitchFamily="2" charset="77"/>
              <a:ea typeface="Palatino" pitchFamily="2" charset="77"/>
              <a:cs typeface="Eurostile"/>
            </a:endParaRPr>
          </a:p>
        </p:txBody>
      </p:sp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id="{62A8A9F8-954F-BA05-8C9C-551C33443F4F}"/>
              </a:ext>
            </a:extLst>
          </p:cNvPr>
          <p:cNvCxnSpPr>
            <a:cxnSpLocks/>
          </p:cNvCxnSpPr>
          <p:nvPr/>
        </p:nvCxnSpPr>
        <p:spPr>
          <a:xfrm>
            <a:off x="3809061" y="2101618"/>
            <a:ext cx="39594" cy="1786796"/>
          </a:xfrm>
          <a:prstGeom prst="straightConnector1">
            <a:avLst/>
          </a:prstGeom>
          <a:ln>
            <a:gradFill>
              <a:gsLst>
                <a:gs pos="60000">
                  <a:schemeClr val="bg1">
                    <a:lumMod val="50000"/>
                  </a:schemeClr>
                </a:gs>
                <a:gs pos="0">
                  <a:srgbClr val="FFFF00"/>
                </a:gs>
                <a:gs pos="100000">
                  <a:schemeClr val="tx1">
                    <a:lumMod val="85000"/>
                    <a:lumOff val="15000"/>
                  </a:schemeClr>
                </a:gs>
              </a:gsLst>
              <a:lin ang="5400000" scaled="1"/>
            </a:gradFill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3" name="Arc 92">
            <a:extLst>
              <a:ext uri="{FF2B5EF4-FFF2-40B4-BE49-F238E27FC236}">
                <a16:creationId xmlns:a16="http://schemas.microsoft.com/office/drawing/2014/main" id="{1D1ECF38-4963-E62B-C572-D3E15E7E6357}"/>
              </a:ext>
            </a:extLst>
          </p:cNvPr>
          <p:cNvSpPr/>
          <p:nvPr/>
        </p:nvSpPr>
        <p:spPr>
          <a:xfrm rot="10509435">
            <a:off x="6625983" y="3716679"/>
            <a:ext cx="605731" cy="321128"/>
          </a:xfrm>
          <a:prstGeom prst="arc">
            <a:avLst>
              <a:gd name="adj1" fmla="val 12128564"/>
              <a:gd name="adj2" fmla="val 21081754"/>
            </a:avLst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006"/>
          </a:p>
        </p:txBody>
      </p:sp>
      <p:sp>
        <p:nvSpPr>
          <p:cNvPr id="94" name="Arc 93">
            <a:extLst>
              <a:ext uri="{FF2B5EF4-FFF2-40B4-BE49-F238E27FC236}">
                <a16:creationId xmlns:a16="http://schemas.microsoft.com/office/drawing/2014/main" id="{DDF847C5-E1BA-7981-1681-382D9DD25DAA}"/>
              </a:ext>
            </a:extLst>
          </p:cNvPr>
          <p:cNvSpPr/>
          <p:nvPr/>
        </p:nvSpPr>
        <p:spPr>
          <a:xfrm rot="10509435">
            <a:off x="7170678" y="3727613"/>
            <a:ext cx="605731" cy="321128"/>
          </a:xfrm>
          <a:prstGeom prst="arc">
            <a:avLst>
              <a:gd name="adj1" fmla="val 12128564"/>
              <a:gd name="adj2" fmla="val 21081754"/>
            </a:avLst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006"/>
          </a:p>
        </p:txBody>
      </p:sp>
      <p:sp>
        <p:nvSpPr>
          <p:cNvPr id="95" name="Arc 94">
            <a:extLst>
              <a:ext uri="{FF2B5EF4-FFF2-40B4-BE49-F238E27FC236}">
                <a16:creationId xmlns:a16="http://schemas.microsoft.com/office/drawing/2014/main" id="{B7637A68-FA3E-E426-B921-BE06C02FDC0F}"/>
              </a:ext>
            </a:extLst>
          </p:cNvPr>
          <p:cNvSpPr/>
          <p:nvPr/>
        </p:nvSpPr>
        <p:spPr>
          <a:xfrm rot="10509435">
            <a:off x="5536287" y="3683653"/>
            <a:ext cx="605731" cy="321128"/>
          </a:xfrm>
          <a:prstGeom prst="arc">
            <a:avLst>
              <a:gd name="adj1" fmla="val 12128564"/>
              <a:gd name="adj2" fmla="val 21081754"/>
            </a:avLst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006"/>
          </a:p>
        </p:txBody>
      </p:sp>
      <p:sp>
        <p:nvSpPr>
          <p:cNvPr id="96" name="Arc 95">
            <a:extLst>
              <a:ext uri="{FF2B5EF4-FFF2-40B4-BE49-F238E27FC236}">
                <a16:creationId xmlns:a16="http://schemas.microsoft.com/office/drawing/2014/main" id="{4E03E404-A652-4F0D-FDCA-1E5EEDBD35C0}"/>
              </a:ext>
            </a:extLst>
          </p:cNvPr>
          <p:cNvSpPr/>
          <p:nvPr/>
        </p:nvSpPr>
        <p:spPr>
          <a:xfrm rot="10509435">
            <a:off x="6080982" y="3694587"/>
            <a:ext cx="605731" cy="321128"/>
          </a:xfrm>
          <a:prstGeom prst="arc">
            <a:avLst>
              <a:gd name="adj1" fmla="val 12128564"/>
              <a:gd name="adj2" fmla="val 21081754"/>
            </a:avLst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006"/>
          </a:p>
        </p:txBody>
      </p:sp>
      <p:sp>
        <p:nvSpPr>
          <p:cNvPr id="97" name="Arc 96">
            <a:extLst>
              <a:ext uri="{FF2B5EF4-FFF2-40B4-BE49-F238E27FC236}">
                <a16:creationId xmlns:a16="http://schemas.microsoft.com/office/drawing/2014/main" id="{1D28A82B-44E2-B3E5-3C03-4BEB03DD2267}"/>
              </a:ext>
            </a:extLst>
          </p:cNvPr>
          <p:cNvSpPr/>
          <p:nvPr/>
        </p:nvSpPr>
        <p:spPr>
          <a:xfrm rot="10509435">
            <a:off x="4453007" y="3679531"/>
            <a:ext cx="605731" cy="321128"/>
          </a:xfrm>
          <a:prstGeom prst="arc">
            <a:avLst>
              <a:gd name="adj1" fmla="val 12128564"/>
              <a:gd name="adj2" fmla="val 21081754"/>
            </a:avLst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006"/>
          </a:p>
        </p:txBody>
      </p:sp>
      <p:sp>
        <p:nvSpPr>
          <p:cNvPr id="98" name="Arc 97">
            <a:extLst>
              <a:ext uri="{FF2B5EF4-FFF2-40B4-BE49-F238E27FC236}">
                <a16:creationId xmlns:a16="http://schemas.microsoft.com/office/drawing/2014/main" id="{913FE88F-8B4D-E0DB-F21A-6CD272203C18}"/>
              </a:ext>
            </a:extLst>
          </p:cNvPr>
          <p:cNvSpPr/>
          <p:nvPr/>
        </p:nvSpPr>
        <p:spPr>
          <a:xfrm rot="10509435">
            <a:off x="4997702" y="3690465"/>
            <a:ext cx="605731" cy="321128"/>
          </a:xfrm>
          <a:prstGeom prst="arc">
            <a:avLst>
              <a:gd name="adj1" fmla="val 12128564"/>
              <a:gd name="adj2" fmla="val 21081754"/>
            </a:avLst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006"/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EDCA5A2E-05A6-5640-F2CF-454B423050AB}"/>
              </a:ext>
            </a:extLst>
          </p:cNvPr>
          <p:cNvSpPr txBox="1"/>
          <p:nvPr/>
        </p:nvSpPr>
        <p:spPr>
          <a:xfrm>
            <a:off x="4158995" y="2989213"/>
            <a:ext cx="633163" cy="28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266" b="1" i="1" spc="70" dirty="0">
                <a:solidFill>
                  <a:srgbClr val="0432FF"/>
                </a:solidFill>
                <a:latin typeface="Palatino" pitchFamily="2" charset="77"/>
                <a:ea typeface="Palatino" pitchFamily="2" charset="77"/>
                <a:cs typeface="Tahoma" panose="020B0604030504040204" pitchFamily="34" charset="0"/>
              </a:rPr>
              <a:t>θ</a:t>
            </a:r>
            <a:r>
              <a:rPr lang="en-US" sz="1266" b="1" i="1" baseline="-25000" dirty="0">
                <a:solidFill>
                  <a:srgbClr val="0432FF"/>
                </a:solidFill>
                <a:latin typeface="Palatino" pitchFamily="2" charset="77"/>
                <a:ea typeface="Palatino" pitchFamily="2" charset="77"/>
                <a:cs typeface="Tahoma" panose="020B0604030504040204" pitchFamily="34" charset="0"/>
              </a:rPr>
              <a:t>s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EA51A4FA-3193-456D-D0D9-930BEC70F321}"/>
              </a:ext>
            </a:extLst>
          </p:cNvPr>
          <p:cNvSpPr txBox="1"/>
          <p:nvPr/>
        </p:nvSpPr>
        <p:spPr>
          <a:xfrm>
            <a:off x="3692047" y="3005585"/>
            <a:ext cx="633163" cy="28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266" b="1" i="1" spc="70" dirty="0">
                <a:solidFill>
                  <a:srgbClr val="FF0000"/>
                </a:solidFill>
                <a:latin typeface="Palatino" pitchFamily="2" charset="77"/>
                <a:ea typeface="Palatino" pitchFamily="2" charset="77"/>
                <a:cs typeface="Tahoma" panose="020B0604030504040204" pitchFamily="34" charset="0"/>
              </a:rPr>
              <a:t>θ</a:t>
            </a:r>
            <a:r>
              <a:rPr lang="en-US" sz="1266" b="1" i="1" baseline="-25000" dirty="0">
                <a:solidFill>
                  <a:srgbClr val="FF0000"/>
                </a:solidFill>
                <a:latin typeface="Palatino" pitchFamily="2" charset="77"/>
                <a:ea typeface="Palatino" pitchFamily="2" charset="77"/>
                <a:cs typeface="Tahoma" panose="020B0604030504040204" pitchFamily="34" charset="0"/>
              </a:rPr>
              <a:t>s</a:t>
            </a:r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915ABFB0-BF3F-B812-675B-36AA5E172950}"/>
              </a:ext>
            </a:extLst>
          </p:cNvPr>
          <p:cNvSpPr/>
          <p:nvPr/>
        </p:nvSpPr>
        <p:spPr>
          <a:xfrm>
            <a:off x="4877035" y="502383"/>
            <a:ext cx="1504702" cy="1308723"/>
          </a:xfrm>
          <a:prstGeom prst="rect">
            <a:avLst/>
          </a:prstGeom>
          <a:solidFill>
            <a:srgbClr val="B2FA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2B0541DB-90E9-BC4C-7B15-B4393D74E205}"/>
              </a:ext>
            </a:extLst>
          </p:cNvPr>
          <p:cNvSpPr/>
          <p:nvPr/>
        </p:nvSpPr>
        <p:spPr>
          <a:xfrm>
            <a:off x="4961934" y="1262549"/>
            <a:ext cx="1335334" cy="430309"/>
          </a:xfrm>
          <a:prstGeom prst="rect">
            <a:avLst/>
          </a:prstGeom>
          <a:solidFill>
            <a:srgbClr val="F6FF9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200"/>
              </a:spcAft>
            </a:pPr>
            <a:r>
              <a:rPr lang="en-US" sz="1000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Corrects locations</a:t>
            </a:r>
          </a:p>
          <a:p>
            <a:pPr>
              <a:spcAft>
                <a:spcPts val="200"/>
              </a:spcAft>
            </a:pPr>
            <a:r>
              <a:rPr lang="en-US" sz="1000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Corrects sun angle</a:t>
            </a:r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DDE6A689-E2AC-E7B1-B64D-93914138C33F}"/>
              </a:ext>
            </a:extLst>
          </p:cNvPr>
          <p:cNvSpPr/>
          <p:nvPr/>
        </p:nvSpPr>
        <p:spPr>
          <a:xfrm>
            <a:off x="4961935" y="532829"/>
            <a:ext cx="1335334" cy="25201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Terrain Correction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5D6B2BC5-9CF2-A0DA-925B-083CEFBE9703}"/>
              </a:ext>
            </a:extLst>
          </p:cNvPr>
          <p:cNvSpPr txBox="1"/>
          <p:nvPr/>
        </p:nvSpPr>
        <p:spPr>
          <a:xfrm>
            <a:off x="6266477" y="3709971"/>
            <a:ext cx="8079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02060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Sea Level</a:t>
            </a:r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EDF6E832-F327-DE02-6C9F-EC80D0D7E20A}"/>
              </a:ext>
            </a:extLst>
          </p:cNvPr>
          <p:cNvSpPr/>
          <p:nvPr/>
        </p:nvSpPr>
        <p:spPr>
          <a:xfrm>
            <a:off x="4959072" y="783415"/>
            <a:ext cx="1335334" cy="384917"/>
          </a:xfrm>
          <a:prstGeom prst="rect">
            <a:avLst/>
          </a:prstGeom>
          <a:solidFill>
            <a:srgbClr val="F6FF9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200"/>
              </a:spcAft>
            </a:pPr>
            <a:r>
              <a:rPr lang="en-US" sz="1000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Elevated lakes</a:t>
            </a:r>
          </a:p>
          <a:p>
            <a:pPr>
              <a:spcAft>
                <a:spcPts val="200"/>
              </a:spcAft>
            </a:pPr>
            <a:r>
              <a:rPr lang="en-US" sz="1000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Elevated land</a:t>
            </a:r>
          </a:p>
        </p:txBody>
      </p:sp>
      <p:grpSp>
        <p:nvGrpSpPr>
          <p:cNvPr id="198" name="Group 197">
            <a:extLst>
              <a:ext uri="{FF2B5EF4-FFF2-40B4-BE49-F238E27FC236}">
                <a16:creationId xmlns:a16="http://schemas.microsoft.com/office/drawing/2014/main" id="{BA144040-717B-9988-6B97-4505728E6457}"/>
              </a:ext>
            </a:extLst>
          </p:cNvPr>
          <p:cNvGrpSpPr/>
          <p:nvPr/>
        </p:nvGrpSpPr>
        <p:grpSpPr>
          <a:xfrm>
            <a:off x="361384" y="3157416"/>
            <a:ext cx="1662380" cy="1659108"/>
            <a:chOff x="361384" y="3157416"/>
            <a:chExt cx="1662380" cy="1659108"/>
          </a:xfrm>
        </p:grpSpPr>
        <p:sp>
          <p:nvSpPr>
            <p:cNvPr id="199" name="Cube 198">
              <a:extLst>
                <a:ext uri="{FF2B5EF4-FFF2-40B4-BE49-F238E27FC236}">
                  <a16:creationId xmlns:a16="http://schemas.microsoft.com/office/drawing/2014/main" id="{EF842108-884E-6B7F-1C10-4B8BF8A8C156}"/>
                </a:ext>
              </a:extLst>
            </p:cNvPr>
            <p:cNvSpPr/>
            <p:nvPr/>
          </p:nvSpPr>
          <p:spPr>
            <a:xfrm>
              <a:off x="361384" y="3157416"/>
              <a:ext cx="1662380" cy="1659108"/>
            </a:xfrm>
            <a:prstGeom prst="cube">
              <a:avLst>
                <a:gd name="adj" fmla="val 18987"/>
              </a:avLst>
            </a:prstGeom>
            <a:solidFill>
              <a:srgbClr val="DCFB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6"/>
            </a:p>
          </p:txBody>
        </p:sp>
        <p:sp>
          <p:nvSpPr>
            <p:cNvPr id="200" name="TextBox 199">
              <a:extLst>
                <a:ext uri="{FF2B5EF4-FFF2-40B4-BE49-F238E27FC236}">
                  <a16:creationId xmlns:a16="http://schemas.microsoft.com/office/drawing/2014/main" id="{88F1EBD4-EFA4-375F-067A-6FB4FDBA7638}"/>
                </a:ext>
              </a:extLst>
            </p:cNvPr>
            <p:cNvSpPr txBox="1"/>
            <p:nvPr/>
          </p:nvSpPr>
          <p:spPr>
            <a:xfrm>
              <a:off x="361384" y="3476109"/>
              <a:ext cx="1338947" cy="2654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25" dirty="0">
                  <a:latin typeface="Franklin Gothic Book" panose="020B05030201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OB.DAAC</a:t>
              </a:r>
            </a:p>
          </p:txBody>
        </p:sp>
        <p:sp>
          <p:nvSpPr>
            <p:cNvPr id="201" name="TextBox 200">
              <a:extLst>
                <a:ext uri="{FF2B5EF4-FFF2-40B4-BE49-F238E27FC236}">
                  <a16:creationId xmlns:a16="http://schemas.microsoft.com/office/drawing/2014/main" id="{6CCDE780-B5E4-D392-080E-7D7AD2B89964}"/>
                </a:ext>
              </a:extLst>
            </p:cNvPr>
            <p:cNvSpPr txBox="1"/>
            <p:nvPr/>
          </p:nvSpPr>
          <p:spPr>
            <a:xfrm>
              <a:off x="540327" y="3739057"/>
              <a:ext cx="989215" cy="961802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2700">
              <a:solidFill>
                <a:schemeClr val="accent3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endParaRPr lang="en-US" sz="1130" dirty="0"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endParaRPr lang="en-US" sz="1130" dirty="0"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endParaRPr lang="en-US" sz="1130" dirty="0"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endParaRPr lang="en-US" sz="1130" dirty="0"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endParaRPr lang="en-US" sz="1130" dirty="0"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202" name="Picture 201" descr="A picture containing graphic design, graphics, poster, colorfulness&#10;&#10;Description automatically generated">
              <a:extLst>
                <a:ext uri="{FF2B5EF4-FFF2-40B4-BE49-F238E27FC236}">
                  <a16:creationId xmlns:a16="http://schemas.microsoft.com/office/drawing/2014/main" id="{03772D72-5133-246E-C051-ADD20EEF387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64285" y="3922154"/>
              <a:ext cx="733145" cy="733145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203" name="TextBox 202">
              <a:extLst>
                <a:ext uri="{FF2B5EF4-FFF2-40B4-BE49-F238E27FC236}">
                  <a16:creationId xmlns:a16="http://schemas.microsoft.com/office/drawing/2014/main" id="{418C3AD3-0FCB-3855-ED8D-02A4AC091787}"/>
                </a:ext>
              </a:extLst>
            </p:cNvPr>
            <p:cNvSpPr txBox="1"/>
            <p:nvPr/>
          </p:nvSpPr>
          <p:spPr>
            <a:xfrm>
              <a:off x="540327" y="3689179"/>
              <a:ext cx="981061" cy="266227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30" dirty="0">
                  <a:solidFill>
                    <a:srgbClr val="FFFFF5"/>
                  </a:solidFill>
                  <a:latin typeface="Franklin Gothic Book" panose="020B05030201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ODPS</a:t>
              </a:r>
            </a:p>
          </p:txBody>
        </p:sp>
        <p:pic>
          <p:nvPicPr>
            <p:cNvPr id="204" name="Content Placeholder 5" descr="nasa-meatball_transpaent.gif">
              <a:extLst>
                <a:ext uri="{FF2B5EF4-FFF2-40B4-BE49-F238E27FC236}">
                  <a16:creationId xmlns:a16="http://schemas.microsoft.com/office/drawing/2014/main" id="{F9EB0B7B-C004-9B47-3D04-75558A8D4E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5318" b="-1813"/>
            <a:stretch/>
          </p:blipFill>
          <p:spPr>
            <a:xfrm>
              <a:off x="1469756" y="3516348"/>
              <a:ext cx="215519" cy="189577"/>
            </a:xfrm>
            <a:prstGeom prst="rect">
              <a:avLst/>
            </a:prstGeom>
            <a:ln>
              <a:noFill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226905777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SeaDAS</a:t>
            </a:r>
            <a:r>
              <a:rPr lang="en-US" dirty="0"/>
              <a:t>-OCSSW OB.DAAC: </a:t>
            </a:r>
            <a:r>
              <a:rPr lang="en-US" dirty="0">
                <a:solidFill>
                  <a:srgbClr val="0070C0"/>
                </a:solidFill>
              </a:rPr>
              <a:t>Level-3 Binned Files</a:t>
            </a: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05F37D4-740C-B558-4443-368DAC5F8179}"/>
              </a:ext>
            </a:extLst>
          </p:cNvPr>
          <p:cNvSpPr/>
          <p:nvPr/>
        </p:nvSpPr>
        <p:spPr>
          <a:xfrm>
            <a:off x="252560" y="501255"/>
            <a:ext cx="3828082" cy="3265780"/>
          </a:xfrm>
          <a:prstGeom prst="rect">
            <a:avLst/>
          </a:prstGeom>
          <a:solidFill>
            <a:srgbClr val="EFEABE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4512AFA-AEC0-0C01-D45C-8FB1E7F47D24}"/>
              </a:ext>
            </a:extLst>
          </p:cNvPr>
          <p:cNvSpPr/>
          <p:nvPr/>
        </p:nvSpPr>
        <p:spPr>
          <a:xfrm>
            <a:off x="428494" y="532245"/>
            <a:ext cx="3234903" cy="290111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Level-3 Binned Data: Key Points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9F4B9D6-BB41-0763-7CFB-31D6C6261674}"/>
              </a:ext>
            </a:extLst>
          </p:cNvPr>
          <p:cNvSpPr/>
          <p:nvPr/>
        </p:nvSpPr>
        <p:spPr>
          <a:xfrm>
            <a:off x="391624" y="831850"/>
            <a:ext cx="3522465" cy="2814540"/>
          </a:xfrm>
          <a:prstGeom prst="rect">
            <a:avLst/>
          </a:prstGeom>
          <a:solidFill>
            <a:srgbClr val="F9FFF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171450" indent="-163513">
              <a:spcAft>
                <a:spcPts val="200"/>
              </a:spcAft>
              <a:buFont typeface="Courier New" panose="02070309020205020404" pitchFamily="49" charset="0"/>
              <a:buChar char="o"/>
            </a:pPr>
            <a:r>
              <a:rPr lang="en-US" sz="1000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Accumulated data from L2 products</a:t>
            </a:r>
          </a:p>
          <a:p>
            <a:pPr marL="171450" indent="-163513">
              <a:spcAft>
                <a:spcPts val="200"/>
              </a:spcAft>
              <a:buFont typeface="Courier New" panose="02070309020205020404" pitchFamily="49" charset="0"/>
              <a:buChar char="o"/>
            </a:pPr>
            <a:r>
              <a:rPr lang="en-US" sz="1000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Equal surface area bins</a:t>
            </a:r>
          </a:p>
          <a:p>
            <a:pPr marL="543176" lvl="1" indent="-1714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Projection: </a:t>
            </a:r>
            <a:r>
              <a:rPr lang="en-US" sz="1000" dirty="0" err="1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Integerized</a:t>
            </a:r>
            <a:r>
              <a:rPr lang="en-US" sz="1000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 Sinusoidal</a:t>
            </a:r>
          </a:p>
          <a:p>
            <a:pPr marL="171450" indent="-163513">
              <a:spcAft>
                <a:spcPts val="200"/>
              </a:spcAft>
              <a:buFont typeface="Courier New" panose="02070309020205020404" pitchFamily="49" charset="0"/>
              <a:buChar char="o"/>
            </a:pPr>
            <a:r>
              <a:rPr lang="en-US" sz="1000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Applies level-2 flags (suite specific)</a:t>
            </a:r>
          </a:p>
          <a:p>
            <a:pPr marL="543176" lvl="1" indent="-1714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Each “valid” level-2 pixel goes in a single level-3 bin</a:t>
            </a:r>
          </a:p>
          <a:p>
            <a:pPr marL="171450" indent="-163513">
              <a:spcAft>
                <a:spcPts val="200"/>
              </a:spcAft>
              <a:buFont typeface="Courier New" panose="02070309020205020404" pitchFamily="49" charset="0"/>
              <a:buChar char="o"/>
            </a:pPr>
            <a:r>
              <a:rPr lang="en-US" sz="1000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Bin Contents</a:t>
            </a:r>
          </a:p>
          <a:p>
            <a:pPr marL="543176" lvl="1" indent="-1714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Product Value (Mean)</a:t>
            </a:r>
          </a:p>
          <a:p>
            <a:pPr marL="543176" lvl="1" indent="-1714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Count</a:t>
            </a:r>
          </a:p>
          <a:p>
            <a:pPr marL="543176" lvl="1" indent="-1714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Standard Deviation, Sum, Sum Squared, Weight</a:t>
            </a:r>
          </a:p>
          <a:p>
            <a:pPr marL="171450" indent="-163513">
              <a:spcAft>
                <a:spcPts val="200"/>
              </a:spcAft>
              <a:buFont typeface="Courier New" panose="02070309020205020404" pitchFamily="49" charset="0"/>
              <a:buChar char="o"/>
            </a:pPr>
            <a:r>
              <a:rPr lang="en-US" sz="1000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Bin Resolutions (OB.DAAC)</a:t>
            </a:r>
          </a:p>
          <a:p>
            <a:pPr marL="543176" lvl="1" indent="-1714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4.64 km (Lat Span=1/24°, Rows=4320) </a:t>
            </a:r>
          </a:p>
          <a:p>
            <a:pPr marL="179387" indent="-171450">
              <a:spcAft>
                <a:spcPts val="200"/>
              </a:spcAft>
              <a:buFont typeface="Courier New" panose="02070309020205020404" pitchFamily="49" charset="0"/>
              <a:buChar char="o"/>
            </a:pPr>
            <a:r>
              <a:rPr lang="en-US" sz="1000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Time Resolutions (OB.DAAC)</a:t>
            </a:r>
          </a:p>
          <a:p>
            <a:pPr marL="543176" lvl="1" indent="-1714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Day, 8 Day, Month, Seasonal, Annual, Mission</a:t>
            </a:r>
          </a:p>
          <a:p>
            <a:pPr marL="179387" indent="-171450">
              <a:spcAft>
                <a:spcPts val="200"/>
              </a:spcAft>
              <a:buFont typeface="Courier New" panose="02070309020205020404" pitchFamily="49" charset="0"/>
              <a:buChar char="o"/>
            </a:pPr>
            <a:r>
              <a:rPr lang="en-US" sz="1000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Global Files (OB.DAAC)</a:t>
            </a:r>
          </a:p>
          <a:p>
            <a:pPr marL="179387" indent="-171450">
              <a:spcAft>
                <a:spcPts val="200"/>
              </a:spcAft>
              <a:buFont typeface="Courier New" panose="02070309020205020404" pitchFamily="49" charset="0"/>
              <a:buChar char="o"/>
            </a:pPr>
            <a:r>
              <a:rPr lang="en-US" sz="1000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Handles “Bow-Tie” Pixels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F23290E-165B-65E5-3678-477226373E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8685" y="387490"/>
            <a:ext cx="4801893" cy="2216258"/>
          </a:xfrm>
          <a:prstGeom prst="rect">
            <a:avLst/>
          </a:prstGeom>
        </p:spPr>
      </p:pic>
      <p:pic>
        <p:nvPicPr>
          <p:cNvPr id="21" name="Picture 20" descr="A picture containing graphic design, graphics, art, screenshot&#10;&#10;Description automatically generated">
            <a:extLst>
              <a:ext uri="{FF2B5EF4-FFF2-40B4-BE49-F238E27FC236}">
                <a16:creationId xmlns:a16="http://schemas.microsoft.com/office/drawing/2014/main" id="{75C17FEC-E838-2AA2-66B0-9D363E5EFF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9621" y="2686781"/>
            <a:ext cx="4673157" cy="2190443"/>
          </a:xfrm>
          <a:prstGeom prst="rect">
            <a:avLst/>
          </a:prstGeom>
          <a:solidFill>
            <a:srgbClr val="F9FFF2"/>
          </a:solidFill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5A2FCD7B-38D9-9F73-C708-F474CD94C3C3}"/>
              </a:ext>
            </a:extLst>
          </p:cNvPr>
          <p:cNvSpPr/>
          <p:nvPr/>
        </p:nvSpPr>
        <p:spPr>
          <a:xfrm>
            <a:off x="272744" y="3975310"/>
            <a:ext cx="3807897" cy="882944"/>
          </a:xfrm>
          <a:prstGeom prst="rect">
            <a:avLst/>
          </a:prstGeom>
          <a:solidFill>
            <a:srgbClr val="F2EEFC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9DBCDE1-4B5F-64D0-77E5-3A7E94DB1ABA}"/>
              </a:ext>
            </a:extLst>
          </p:cNvPr>
          <p:cNvSpPr/>
          <p:nvPr/>
        </p:nvSpPr>
        <p:spPr>
          <a:xfrm>
            <a:off x="271222" y="3975310"/>
            <a:ext cx="3695735" cy="25201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User Options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40568-0025-6FC4-71B4-CE5A4BE5A8B5}"/>
              </a:ext>
            </a:extLst>
          </p:cNvPr>
          <p:cNvSpPr/>
          <p:nvPr/>
        </p:nvSpPr>
        <p:spPr>
          <a:xfrm>
            <a:off x="391624" y="4237795"/>
            <a:ext cx="3522465" cy="490878"/>
          </a:xfrm>
          <a:prstGeom prst="rect">
            <a:avLst/>
          </a:prstGeom>
          <a:solidFill>
            <a:srgbClr val="F8F9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119063" indent="-119063">
              <a:spcAft>
                <a:spcPts val="200"/>
              </a:spcAft>
              <a:buFont typeface="Courier New" panose="02070309020205020404" pitchFamily="49" charset="0"/>
              <a:buChar char="o"/>
            </a:pPr>
            <a:r>
              <a:rPr lang="en-US" sz="1000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Many Bin Resolutions</a:t>
            </a:r>
          </a:p>
          <a:p>
            <a:pPr marL="119063" indent="-119063">
              <a:spcAft>
                <a:spcPts val="200"/>
              </a:spcAft>
              <a:buFont typeface="Courier New" panose="02070309020205020404" pitchFamily="49" charset="0"/>
              <a:buChar char="o"/>
            </a:pPr>
            <a:r>
              <a:rPr lang="en-US" sz="1000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Any Time Resolution</a:t>
            </a:r>
          </a:p>
        </p:txBody>
      </p:sp>
    </p:spTree>
    <p:extLst>
      <p:ext uri="{BB962C8B-B14F-4D97-AF65-F5344CB8AC3E}">
        <p14:creationId xmlns:p14="http://schemas.microsoft.com/office/powerpoint/2010/main" val="93149808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2B91E68C-EA87-B50B-5023-BB2FAF452FBC}"/>
              </a:ext>
            </a:extLst>
          </p:cNvPr>
          <p:cNvSpPr/>
          <p:nvPr/>
        </p:nvSpPr>
        <p:spPr>
          <a:xfrm>
            <a:off x="1979435" y="742038"/>
            <a:ext cx="5670827" cy="3552344"/>
          </a:xfrm>
          <a:prstGeom prst="rect">
            <a:avLst/>
          </a:prstGeom>
          <a:solidFill>
            <a:srgbClr val="EFEABE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SeaDAS</a:t>
            </a:r>
            <a:r>
              <a:rPr lang="en-US" dirty="0"/>
              <a:t>-OCSSW OB.DAAC : </a:t>
            </a:r>
            <a:r>
              <a:rPr lang="en-US" dirty="0">
                <a:solidFill>
                  <a:srgbClr val="0070C0"/>
                </a:solidFill>
              </a:rPr>
              <a:t>Level-3 Binned Files</a:t>
            </a:r>
            <a:endParaRPr lang="en-US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56A352DE-AEE6-7058-A901-CC38548C2451}"/>
              </a:ext>
            </a:extLst>
          </p:cNvPr>
          <p:cNvGraphicFramePr>
            <a:graphicFrameLocks noGrp="1"/>
          </p:cNvGraphicFramePr>
          <p:nvPr/>
        </p:nvGraphicFramePr>
        <p:xfrm>
          <a:off x="2110324" y="875837"/>
          <a:ext cx="5236214" cy="3322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44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678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4140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725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95005">
                <a:tc>
                  <a:txBody>
                    <a:bodyPr/>
                    <a:lstStyle/>
                    <a:p>
                      <a:r>
                        <a:rPr lang="en-US" sz="1000" dirty="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</a:rPr>
                        <a:t>Angular Distance</a:t>
                      </a:r>
                      <a:endParaRPr lang="en-US" sz="1000" dirty="0">
                        <a:solidFill>
                          <a:schemeClr val="tx1"/>
                        </a:solidFill>
                        <a:latin typeface="Franklin Gothic Book" panose="020B0503020102020204" pitchFamily="34" charset="0"/>
                        <a:cs typeface="Eurostile"/>
                      </a:endParaRPr>
                    </a:p>
                  </a:txBody>
                  <a:tcPr>
                    <a:solidFill>
                      <a:srgbClr val="F9FFF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</a:rPr>
                        <a:t>Number Rows</a:t>
                      </a:r>
                      <a:endParaRPr lang="en-US" sz="1000" dirty="0">
                        <a:solidFill>
                          <a:schemeClr val="tx1"/>
                        </a:solidFill>
                        <a:latin typeface="Franklin Gothic Book" panose="020B0503020102020204" pitchFamily="34" charset="0"/>
                        <a:cs typeface="Eurostile"/>
                      </a:endParaRPr>
                    </a:p>
                  </a:txBody>
                  <a:tcPr>
                    <a:solidFill>
                      <a:srgbClr val="F9FFF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</a:rPr>
                        <a:t>Average Bin</a:t>
                      </a:r>
                      <a:r>
                        <a:rPr lang="en-US" sz="1000" baseline="0" dirty="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</a:rPr>
                        <a:t> Height*</a:t>
                      </a:r>
                      <a:endParaRPr lang="en-US" sz="1000" dirty="0">
                        <a:solidFill>
                          <a:schemeClr val="tx1"/>
                        </a:solidFill>
                        <a:latin typeface="Franklin Gothic Book" panose="020B0503020102020204" pitchFamily="34" charset="0"/>
                        <a:cs typeface="Eurostile"/>
                      </a:endParaRPr>
                    </a:p>
                  </a:txBody>
                  <a:tcPr>
                    <a:solidFill>
                      <a:srgbClr val="F9FFF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</a:rPr>
                        <a:t>Short Name**</a:t>
                      </a:r>
                      <a:endParaRPr lang="en-US" sz="1000" dirty="0">
                        <a:solidFill>
                          <a:schemeClr val="tx1"/>
                        </a:solidFill>
                        <a:latin typeface="Franklin Gothic Book" panose="020B0503020102020204" pitchFamily="34" charset="0"/>
                        <a:cs typeface="Eurostile"/>
                      </a:endParaRPr>
                    </a:p>
                  </a:txBody>
                  <a:tcPr>
                    <a:solidFill>
                      <a:srgbClr val="F9FF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2356"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Franklin Gothic Book" panose="020B0503020102020204" pitchFamily="34" charset="0"/>
                        </a:rPr>
                        <a:t>1°</a:t>
                      </a:r>
                      <a:endParaRPr lang="en-US" sz="1000" dirty="0">
                        <a:latin typeface="Franklin Gothic Book" panose="020B0503020102020204" pitchFamily="34" charset="0"/>
                        <a:cs typeface="Eurostile"/>
                      </a:endParaRPr>
                    </a:p>
                  </a:txBody>
                  <a:tcPr>
                    <a:solidFill>
                      <a:srgbClr val="F9FFF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Franklin Gothic Book" panose="020B0503020102020204" pitchFamily="34" charset="0"/>
                        </a:rPr>
                        <a:t>180</a:t>
                      </a:r>
                      <a:endParaRPr lang="en-US" sz="1000" dirty="0">
                        <a:latin typeface="Franklin Gothic Book" panose="020B0503020102020204" pitchFamily="34" charset="0"/>
                        <a:cs typeface="Eurostile"/>
                      </a:endParaRPr>
                    </a:p>
                  </a:txBody>
                  <a:tcPr>
                    <a:solidFill>
                      <a:srgbClr val="F9FFF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Franklin Gothic Book" panose="020B0503020102020204" pitchFamily="34" charset="0"/>
                        </a:rPr>
                        <a:t>111.32 km</a:t>
                      </a:r>
                      <a:endParaRPr lang="en-US" sz="1000" dirty="0">
                        <a:latin typeface="Franklin Gothic Book" panose="020B0503020102020204" pitchFamily="34" charset="0"/>
                        <a:cs typeface="Eurostile"/>
                      </a:endParaRPr>
                    </a:p>
                  </a:txBody>
                  <a:tcPr>
                    <a:solidFill>
                      <a:srgbClr val="F9FFF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Franklin Gothic Book" panose="020B0503020102020204" pitchFamily="34" charset="0"/>
                        </a:rPr>
                        <a:t>1D</a:t>
                      </a:r>
                      <a:endParaRPr lang="en-US" sz="1000" dirty="0">
                        <a:latin typeface="Franklin Gothic Book" panose="020B0503020102020204" pitchFamily="34" charset="0"/>
                        <a:cs typeface="Eurostile"/>
                      </a:endParaRPr>
                    </a:p>
                  </a:txBody>
                  <a:tcPr>
                    <a:solidFill>
                      <a:srgbClr val="F9FF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2356"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Franklin Gothic Book" panose="020B0503020102020204" pitchFamily="34" charset="0"/>
                        </a:rPr>
                        <a:t>1/2°</a:t>
                      </a:r>
                      <a:endParaRPr lang="en-US" sz="1000" dirty="0">
                        <a:latin typeface="Franklin Gothic Book" panose="020B0503020102020204" pitchFamily="34" charset="0"/>
                        <a:cs typeface="Eurostile"/>
                      </a:endParaRPr>
                    </a:p>
                  </a:txBody>
                  <a:tcPr>
                    <a:solidFill>
                      <a:srgbClr val="F9FFF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Franklin Gothic Book" panose="020B0503020102020204" pitchFamily="34" charset="0"/>
                        </a:rPr>
                        <a:t>360</a:t>
                      </a:r>
                      <a:endParaRPr lang="en-US" sz="1000" dirty="0">
                        <a:latin typeface="Franklin Gothic Book" panose="020B0503020102020204" pitchFamily="34" charset="0"/>
                        <a:cs typeface="Eurostile"/>
                      </a:endParaRPr>
                    </a:p>
                  </a:txBody>
                  <a:tcPr>
                    <a:solidFill>
                      <a:srgbClr val="F9FFF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Franklin Gothic Book" panose="020B0503020102020204" pitchFamily="34" charset="0"/>
                        </a:rPr>
                        <a:t>55.66 km</a:t>
                      </a:r>
                      <a:endParaRPr lang="en-US" sz="1000" dirty="0">
                        <a:latin typeface="Franklin Gothic Book" panose="020B0503020102020204" pitchFamily="34" charset="0"/>
                        <a:cs typeface="Eurostile"/>
                      </a:endParaRPr>
                    </a:p>
                  </a:txBody>
                  <a:tcPr>
                    <a:solidFill>
                      <a:srgbClr val="F9FFF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Franklin Gothic Book" panose="020B0503020102020204" pitchFamily="34" charset="0"/>
                        </a:rPr>
                        <a:t>HD</a:t>
                      </a:r>
                      <a:endParaRPr lang="en-US" sz="1000" dirty="0">
                        <a:latin typeface="Franklin Gothic Book" panose="020B0503020102020204" pitchFamily="34" charset="0"/>
                        <a:cs typeface="Eurostile"/>
                      </a:endParaRPr>
                    </a:p>
                  </a:txBody>
                  <a:tcPr>
                    <a:solidFill>
                      <a:srgbClr val="F9FF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2356"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Franklin Gothic Book" panose="020B0503020102020204" pitchFamily="34" charset="0"/>
                        </a:rPr>
                        <a:t>1/3°</a:t>
                      </a:r>
                      <a:endParaRPr lang="en-US" sz="1000" dirty="0">
                        <a:latin typeface="Franklin Gothic Book" panose="020B0503020102020204" pitchFamily="34" charset="0"/>
                        <a:cs typeface="Eurostile"/>
                      </a:endParaRPr>
                    </a:p>
                  </a:txBody>
                  <a:tcPr>
                    <a:solidFill>
                      <a:srgbClr val="F9FFF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Franklin Gothic Book" panose="020B0503020102020204" pitchFamily="34" charset="0"/>
                        </a:rPr>
                        <a:t>535</a:t>
                      </a:r>
                      <a:endParaRPr lang="en-US" sz="1000" dirty="0">
                        <a:latin typeface="Franklin Gothic Book" panose="020B0503020102020204" pitchFamily="34" charset="0"/>
                        <a:cs typeface="Eurostile"/>
                      </a:endParaRPr>
                    </a:p>
                  </a:txBody>
                  <a:tcPr>
                    <a:solidFill>
                      <a:srgbClr val="F9FFF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Franklin Gothic Book" panose="020B0503020102020204" pitchFamily="34" charset="0"/>
                        </a:rPr>
                        <a:t>37.45 km</a:t>
                      </a:r>
                      <a:endParaRPr lang="en-US" sz="1000" dirty="0">
                        <a:latin typeface="Franklin Gothic Book" panose="020B0503020102020204" pitchFamily="34" charset="0"/>
                        <a:cs typeface="Eurostile"/>
                      </a:endParaRPr>
                    </a:p>
                  </a:txBody>
                  <a:tcPr>
                    <a:solidFill>
                      <a:srgbClr val="F9FFF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Franklin Gothic Book" panose="020B0503020102020204" pitchFamily="34" charset="0"/>
                        </a:rPr>
                        <a:t>36</a:t>
                      </a:r>
                      <a:endParaRPr lang="en-US" sz="1000" dirty="0">
                        <a:latin typeface="Franklin Gothic Book" panose="020B0503020102020204" pitchFamily="34" charset="0"/>
                        <a:cs typeface="Eurostile"/>
                      </a:endParaRPr>
                    </a:p>
                  </a:txBody>
                  <a:tcPr>
                    <a:solidFill>
                      <a:srgbClr val="F9FF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2356"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Franklin Gothic Book" panose="020B0503020102020204" pitchFamily="34" charset="0"/>
                        </a:rPr>
                        <a:t>1/4°</a:t>
                      </a:r>
                      <a:endParaRPr lang="en-US" sz="1000" dirty="0">
                        <a:latin typeface="Franklin Gothic Book" panose="020B0503020102020204" pitchFamily="34" charset="0"/>
                        <a:cs typeface="Eurostile"/>
                      </a:endParaRPr>
                    </a:p>
                  </a:txBody>
                  <a:tcPr>
                    <a:solidFill>
                      <a:srgbClr val="F9FFF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Franklin Gothic Book" panose="020B0503020102020204" pitchFamily="34" charset="0"/>
                        </a:rPr>
                        <a:t>720</a:t>
                      </a:r>
                      <a:endParaRPr lang="en-US" sz="1000" dirty="0">
                        <a:latin typeface="Franklin Gothic Book" panose="020B0503020102020204" pitchFamily="34" charset="0"/>
                        <a:cs typeface="Eurostile"/>
                      </a:endParaRPr>
                    </a:p>
                  </a:txBody>
                  <a:tcPr>
                    <a:solidFill>
                      <a:srgbClr val="F9FFF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Franklin Gothic Book" panose="020B0503020102020204" pitchFamily="34" charset="0"/>
                        </a:rPr>
                        <a:t>27.83 km</a:t>
                      </a:r>
                      <a:endParaRPr lang="en-US" sz="1000" dirty="0">
                        <a:latin typeface="Franklin Gothic Book" panose="020B0503020102020204" pitchFamily="34" charset="0"/>
                        <a:cs typeface="Eurostile"/>
                      </a:endParaRPr>
                    </a:p>
                  </a:txBody>
                  <a:tcPr>
                    <a:solidFill>
                      <a:srgbClr val="F9FFF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Franklin Gothic Book" panose="020B0503020102020204" pitchFamily="34" charset="0"/>
                        </a:rPr>
                        <a:t>QD</a:t>
                      </a:r>
                      <a:endParaRPr lang="en-US" sz="1000" dirty="0">
                        <a:latin typeface="Franklin Gothic Book" panose="020B0503020102020204" pitchFamily="34" charset="0"/>
                        <a:cs typeface="Eurostile"/>
                      </a:endParaRPr>
                    </a:p>
                  </a:txBody>
                  <a:tcPr>
                    <a:solidFill>
                      <a:srgbClr val="F9FF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2356"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Franklin Gothic Book" panose="020B0503020102020204" pitchFamily="34" charset="0"/>
                        </a:rPr>
                        <a:t>1/6°</a:t>
                      </a:r>
                      <a:endParaRPr lang="en-US" sz="1000" dirty="0">
                        <a:latin typeface="Franklin Gothic Book" panose="020B0503020102020204" pitchFamily="34" charset="0"/>
                        <a:cs typeface="Eurostile"/>
                      </a:endParaRPr>
                    </a:p>
                  </a:txBody>
                  <a:tcPr>
                    <a:solidFill>
                      <a:srgbClr val="F9FFF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Franklin Gothic Book" panose="020B0503020102020204" pitchFamily="34" charset="0"/>
                        </a:rPr>
                        <a:t>1080</a:t>
                      </a:r>
                      <a:endParaRPr lang="en-US" sz="1000" dirty="0">
                        <a:latin typeface="Franklin Gothic Book" panose="020B0503020102020204" pitchFamily="34" charset="0"/>
                        <a:cs typeface="Eurostile"/>
                      </a:endParaRPr>
                    </a:p>
                  </a:txBody>
                  <a:tcPr>
                    <a:solidFill>
                      <a:srgbClr val="F9FFF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Franklin Gothic Book" panose="020B0503020102020204" pitchFamily="34" charset="0"/>
                        </a:rPr>
                        <a:t>18.55 km</a:t>
                      </a:r>
                      <a:endParaRPr lang="en-US" sz="1000" dirty="0">
                        <a:latin typeface="Franklin Gothic Book" panose="020B0503020102020204" pitchFamily="34" charset="0"/>
                        <a:cs typeface="Eurostile"/>
                      </a:endParaRPr>
                    </a:p>
                  </a:txBody>
                  <a:tcPr>
                    <a:solidFill>
                      <a:srgbClr val="F9FFF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Franklin Gothic Book" panose="020B0503020102020204" pitchFamily="34" charset="0"/>
                        </a:rPr>
                        <a:t>18</a:t>
                      </a:r>
                      <a:endParaRPr lang="en-US" sz="1000" dirty="0">
                        <a:latin typeface="Franklin Gothic Book" panose="020B0503020102020204" pitchFamily="34" charset="0"/>
                        <a:cs typeface="Eurostile"/>
                      </a:endParaRPr>
                    </a:p>
                  </a:txBody>
                  <a:tcPr>
                    <a:solidFill>
                      <a:srgbClr val="F9FF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2356">
                <a:tc>
                  <a:txBody>
                    <a:bodyPr/>
                    <a:lstStyle/>
                    <a:p>
                      <a:pPr marL="0" marR="0" indent="0" algn="l" defTabSz="48324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latin typeface="Franklin Gothic Book" panose="020B0503020102020204" pitchFamily="34" charset="0"/>
                        </a:rPr>
                        <a:t>1/12°</a:t>
                      </a:r>
                      <a:endParaRPr lang="en-US" sz="1000" dirty="0">
                        <a:latin typeface="Franklin Gothic Book" panose="020B0503020102020204" pitchFamily="34" charset="0"/>
                        <a:cs typeface="Eurostile"/>
                      </a:endParaRPr>
                    </a:p>
                  </a:txBody>
                  <a:tcPr>
                    <a:solidFill>
                      <a:srgbClr val="F9FFF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Franklin Gothic Book" panose="020B0503020102020204" pitchFamily="34" charset="0"/>
                        </a:rPr>
                        <a:t>2160</a:t>
                      </a:r>
                      <a:endParaRPr lang="en-US" sz="1000" dirty="0">
                        <a:latin typeface="Franklin Gothic Book" panose="020B0503020102020204" pitchFamily="34" charset="0"/>
                        <a:cs typeface="Eurostile"/>
                      </a:endParaRPr>
                    </a:p>
                  </a:txBody>
                  <a:tcPr>
                    <a:solidFill>
                      <a:srgbClr val="F9FFF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Franklin Gothic Book" panose="020B0503020102020204" pitchFamily="34" charset="0"/>
                        </a:rPr>
                        <a:t>9.28 km</a:t>
                      </a:r>
                      <a:endParaRPr lang="en-US" sz="1000" dirty="0">
                        <a:latin typeface="Franklin Gothic Book" panose="020B0503020102020204" pitchFamily="34" charset="0"/>
                        <a:cs typeface="Eurostile"/>
                      </a:endParaRPr>
                    </a:p>
                  </a:txBody>
                  <a:tcPr>
                    <a:solidFill>
                      <a:srgbClr val="F9FFF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Franklin Gothic Book" panose="020B0503020102020204" pitchFamily="34" charset="0"/>
                        </a:rPr>
                        <a:t>9</a:t>
                      </a:r>
                      <a:endParaRPr lang="en-US" sz="1000" dirty="0">
                        <a:latin typeface="Franklin Gothic Book" panose="020B0503020102020204" pitchFamily="34" charset="0"/>
                        <a:cs typeface="Eurostile"/>
                      </a:endParaRPr>
                    </a:p>
                  </a:txBody>
                  <a:tcPr>
                    <a:solidFill>
                      <a:srgbClr val="F9FF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32356">
                <a:tc>
                  <a:txBody>
                    <a:bodyPr/>
                    <a:lstStyle/>
                    <a:p>
                      <a:pPr marL="0" marR="0" indent="0" algn="l" defTabSz="48324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latin typeface="Franklin Gothic Book" panose="020B0503020102020204" pitchFamily="34" charset="0"/>
                        </a:rPr>
                        <a:t>1/24°</a:t>
                      </a:r>
                      <a:endParaRPr lang="en-US" sz="1000" dirty="0">
                        <a:latin typeface="Franklin Gothic Book" panose="020B0503020102020204" pitchFamily="34" charset="0"/>
                        <a:cs typeface="Eurostile"/>
                      </a:endParaRPr>
                    </a:p>
                  </a:txBody>
                  <a:tcPr>
                    <a:solidFill>
                      <a:srgbClr val="F9FFF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Franklin Gothic Book" panose="020B0503020102020204" pitchFamily="34" charset="0"/>
                        </a:rPr>
                        <a:t>4320</a:t>
                      </a:r>
                      <a:endParaRPr lang="en-US" sz="1000" dirty="0">
                        <a:latin typeface="Franklin Gothic Book" panose="020B0503020102020204" pitchFamily="34" charset="0"/>
                        <a:cs typeface="Eurostile"/>
                      </a:endParaRPr>
                    </a:p>
                  </a:txBody>
                  <a:tcPr>
                    <a:solidFill>
                      <a:srgbClr val="F9FFF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Franklin Gothic Book" panose="020B0503020102020204" pitchFamily="34" charset="0"/>
                        </a:rPr>
                        <a:t>4.64 km</a:t>
                      </a:r>
                      <a:endParaRPr lang="en-US" sz="1000" dirty="0">
                        <a:latin typeface="Franklin Gothic Book" panose="020B0503020102020204" pitchFamily="34" charset="0"/>
                        <a:cs typeface="Eurostile"/>
                      </a:endParaRPr>
                    </a:p>
                  </a:txBody>
                  <a:tcPr>
                    <a:solidFill>
                      <a:srgbClr val="F9FFF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Franklin Gothic Book" panose="020B0503020102020204" pitchFamily="34" charset="0"/>
                        </a:rPr>
                        <a:t>4</a:t>
                      </a:r>
                      <a:endParaRPr lang="en-US" sz="1000" dirty="0">
                        <a:latin typeface="Franklin Gothic Book" panose="020B0503020102020204" pitchFamily="34" charset="0"/>
                        <a:cs typeface="Eurostile"/>
                      </a:endParaRPr>
                    </a:p>
                  </a:txBody>
                  <a:tcPr>
                    <a:solidFill>
                      <a:srgbClr val="F9FF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32356">
                <a:tc>
                  <a:txBody>
                    <a:bodyPr/>
                    <a:lstStyle/>
                    <a:p>
                      <a:pPr marL="0" marR="0" indent="0" algn="l" defTabSz="48324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latin typeface="Franklin Gothic Book" panose="020B0503020102020204" pitchFamily="34" charset="0"/>
                        </a:rPr>
                        <a:t>1/48°</a:t>
                      </a:r>
                      <a:endParaRPr lang="en-US" sz="1000" dirty="0">
                        <a:latin typeface="Franklin Gothic Book" panose="020B0503020102020204" pitchFamily="34" charset="0"/>
                        <a:cs typeface="Eurostile"/>
                      </a:endParaRPr>
                    </a:p>
                  </a:txBody>
                  <a:tcPr>
                    <a:solidFill>
                      <a:srgbClr val="F9FFF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Franklin Gothic Book" panose="020B0503020102020204" pitchFamily="34" charset="0"/>
                        </a:rPr>
                        <a:t>8640</a:t>
                      </a:r>
                      <a:endParaRPr lang="en-US" sz="1000" dirty="0">
                        <a:latin typeface="Franklin Gothic Book" panose="020B0503020102020204" pitchFamily="34" charset="0"/>
                        <a:cs typeface="Eurostile"/>
                      </a:endParaRPr>
                    </a:p>
                  </a:txBody>
                  <a:tcPr>
                    <a:solidFill>
                      <a:srgbClr val="F9FFF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Franklin Gothic Book" panose="020B0503020102020204" pitchFamily="34" charset="0"/>
                        </a:rPr>
                        <a:t>2.32 km</a:t>
                      </a:r>
                      <a:endParaRPr lang="en-US" sz="1000" dirty="0">
                        <a:latin typeface="Franklin Gothic Book" panose="020B0503020102020204" pitchFamily="34" charset="0"/>
                        <a:cs typeface="Eurostile"/>
                      </a:endParaRPr>
                    </a:p>
                  </a:txBody>
                  <a:tcPr>
                    <a:solidFill>
                      <a:srgbClr val="F9FFF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Franklin Gothic Book" panose="020B0503020102020204" pitchFamily="34" charset="0"/>
                        </a:rPr>
                        <a:t>2</a:t>
                      </a:r>
                      <a:endParaRPr lang="en-US" sz="1000" dirty="0">
                        <a:latin typeface="Franklin Gothic Book" panose="020B0503020102020204" pitchFamily="34" charset="0"/>
                        <a:cs typeface="Eurostile"/>
                      </a:endParaRPr>
                    </a:p>
                  </a:txBody>
                  <a:tcPr>
                    <a:solidFill>
                      <a:srgbClr val="F9FF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32356">
                <a:tc>
                  <a:txBody>
                    <a:bodyPr/>
                    <a:lstStyle/>
                    <a:p>
                      <a:pPr marL="0" marR="0" indent="0" algn="l" defTabSz="48324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latin typeface="Franklin Gothic Book" panose="020B0503020102020204" pitchFamily="34" charset="0"/>
                        </a:rPr>
                        <a:t>1/96°</a:t>
                      </a:r>
                      <a:endParaRPr lang="en-US" sz="1000" dirty="0">
                        <a:latin typeface="Franklin Gothic Book" panose="020B0503020102020204" pitchFamily="34" charset="0"/>
                        <a:cs typeface="Eurostile"/>
                      </a:endParaRPr>
                    </a:p>
                  </a:txBody>
                  <a:tcPr>
                    <a:solidFill>
                      <a:srgbClr val="F9FFF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Franklin Gothic Book" panose="020B0503020102020204" pitchFamily="34" charset="0"/>
                        </a:rPr>
                        <a:t>17280</a:t>
                      </a:r>
                      <a:endParaRPr lang="en-US" sz="1000" dirty="0">
                        <a:latin typeface="Franklin Gothic Book" panose="020B0503020102020204" pitchFamily="34" charset="0"/>
                        <a:cs typeface="Eurostile"/>
                      </a:endParaRPr>
                    </a:p>
                  </a:txBody>
                  <a:tcPr>
                    <a:solidFill>
                      <a:srgbClr val="F9FFF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Franklin Gothic Book" panose="020B0503020102020204" pitchFamily="34" charset="0"/>
                        </a:rPr>
                        <a:t>1.16 km</a:t>
                      </a:r>
                      <a:endParaRPr lang="en-US" sz="1000" dirty="0">
                        <a:latin typeface="Franklin Gothic Book" panose="020B0503020102020204" pitchFamily="34" charset="0"/>
                        <a:cs typeface="Eurostile"/>
                      </a:endParaRPr>
                    </a:p>
                  </a:txBody>
                  <a:tcPr>
                    <a:solidFill>
                      <a:srgbClr val="F9FFF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Franklin Gothic Book" panose="020B0503020102020204" pitchFamily="34" charset="0"/>
                        </a:rPr>
                        <a:t>1</a:t>
                      </a:r>
                      <a:endParaRPr lang="en-US" sz="1000" dirty="0">
                        <a:latin typeface="Franklin Gothic Book" panose="020B0503020102020204" pitchFamily="34" charset="0"/>
                        <a:cs typeface="Eurostile"/>
                      </a:endParaRPr>
                    </a:p>
                  </a:txBody>
                  <a:tcPr>
                    <a:solidFill>
                      <a:srgbClr val="F9FF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32356">
                <a:tc>
                  <a:txBody>
                    <a:bodyPr/>
                    <a:lstStyle/>
                    <a:p>
                      <a:pPr marL="0" marR="0" indent="0" algn="l" defTabSz="48324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latin typeface="Franklin Gothic Book" panose="020B0503020102020204" pitchFamily="34" charset="0"/>
                        </a:rPr>
                        <a:t>1/192°</a:t>
                      </a:r>
                      <a:endParaRPr lang="en-US" sz="1000" dirty="0">
                        <a:latin typeface="Franklin Gothic Book" panose="020B0503020102020204" pitchFamily="34" charset="0"/>
                        <a:cs typeface="Eurostile"/>
                      </a:endParaRPr>
                    </a:p>
                  </a:txBody>
                  <a:tcPr>
                    <a:solidFill>
                      <a:srgbClr val="F9FFF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Franklin Gothic Book" panose="020B0503020102020204" pitchFamily="34" charset="0"/>
                        </a:rPr>
                        <a:t>34560</a:t>
                      </a:r>
                      <a:endParaRPr lang="en-US" sz="1000" dirty="0">
                        <a:latin typeface="Franklin Gothic Book" panose="020B0503020102020204" pitchFamily="34" charset="0"/>
                        <a:cs typeface="Eurostile"/>
                      </a:endParaRPr>
                    </a:p>
                  </a:txBody>
                  <a:tcPr>
                    <a:solidFill>
                      <a:srgbClr val="F9FFF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Franklin Gothic Book" panose="020B0503020102020204" pitchFamily="34" charset="0"/>
                        </a:rPr>
                        <a:t>580 m</a:t>
                      </a:r>
                      <a:endParaRPr lang="en-US" sz="1000" dirty="0">
                        <a:latin typeface="Franklin Gothic Book" panose="020B0503020102020204" pitchFamily="34" charset="0"/>
                        <a:cs typeface="Eurostile"/>
                      </a:endParaRPr>
                    </a:p>
                  </a:txBody>
                  <a:tcPr>
                    <a:solidFill>
                      <a:srgbClr val="F9FFF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Franklin Gothic Book" panose="020B0503020102020204" pitchFamily="34" charset="0"/>
                        </a:rPr>
                        <a:t>H</a:t>
                      </a:r>
                      <a:endParaRPr lang="en-US" sz="1000" dirty="0">
                        <a:latin typeface="Franklin Gothic Book" panose="020B0503020102020204" pitchFamily="34" charset="0"/>
                        <a:cs typeface="Eurostile"/>
                      </a:endParaRPr>
                    </a:p>
                  </a:txBody>
                  <a:tcPr>
                    <a:solidFill>
                      <a:srgbClr val="F9FF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32356">
                <a:tc>
                  <a:txBody>
                    <a:bodyPr/>
                    <a:lstStyle/>
                    <a:p>
                      <a:pPr marL="0" marR="0" indent="0" algn="l" defTabSz="48324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latin typeface="Franklin Gothic Book" panose="020B0503020102020204" pitchFamily="34" charset="0"/>
                        </a:rPr>
                        <a:t>1/384°</a:t>
                      </a:r>
                      <a:endParaRPr lang="en-US" sz="1000" dirty="0">
                        <a:latin typeface="Franklin Gothic Book" panose="020B0503020102020204" pitchFamily="34" charset="0"/>
                        <a:cs typeface="Eurostile"/>
                      </a:endParaRPr>
                    </a:p>
                  </a:txBody>
                  <a:tcPr>
                    <a:solidFill>
                      <a:srgbClr val="F9FFF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Franklin Gothic Book" panose="020B0503020102020204" pitchFamily="34" charset="0"/>
                        </a:rPr>
                        <a:t>69120</a:t>
                      </a:r>
                      <a:endParaRPr lang="en-US" sz="1000" dirty="0">
                        <a:latin typeface="Franklin Gothic Book" panose="020B0503020102020204" pitchFamily="34" charset="0"/>
                        <a:cs typeface="Eurostile"/>
                      </a:endParaRPr>
                    </a:p>
                  </a:txBody>
                  <a:tcPr>
                    <a:solidFill>
                      <a:srgbClr val="F9FFF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Franklin Gothic Book" panose="020B0503020102020204" pitchFamily="34" charset="0"/>
                        </a:rPr>
                        <a:t>290 m</a:t>
                      </a:r>
                      <a:endParaRPr lang="en-US" sz="1000" dirty="0">
                        <a:latin typeface="Franklin Gothic Book" panose="020B0503020102020204" pitchFamily="34" charset="0"/>
                        <a:cs typeface="Eurostile"/>
                      </a:endParaRPr>
                    </a:p>
                  </a:txBody>
                  <a:tcPr>
                    <a:solidFill>
                      <a:srgbClr val="F9FFF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Franklin Gothic Book" panose="020B0503020102020204" pitchFamily="34" charset="0"/>
                        </a:rPr>
                        <a:t>Q</a:t>
                      </a:r>
                      <a:endParaRPr lang="en-US" sz="1000" dirty="0">
                        <a:latin typeface="Franklin Gothic Book" panose="020B0503020102020204" pitchFamily="34" charset="0"/>
                        <a:cs typeface="Eurostile"/>
                      </a:endParaRPr>
                    </a:p>
                  </a:txBody>
                  <a:tcPr>
                    <a:solidFill>
                      <a:srgbClr val="F9FF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32356">
                <a:tc>
                  <a:txBody>
                    <a:bodyPr/>
                    <a:lstStyle/>
                    <a:p>
                      <a:pPr marL="0" marR="0" indent="0" algn="l" defTabSz="48324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latin typeface="Franklin Gothic Book" panose="020B0503020102020204" pitchFamily="34" charset="0"/>
                        </a:rPr>
                        <a:t>1/1920°</a:t>
                      </a:r>
                      <a:endParaRPr lang="en-US" sz="1000" dirty="0">
                        <a:latin typeface="Franklin Gothic Book" panose="020B0503020102020204" pitchFamily="34" charset="0"/>
                        <a:cs typeface="Eurostile"/>
                      </a:endParaRPr>
                    </a:p>
                  </a:txBody>
                  <a:tcPr>
                    <a:solidFill>
                      <a:srgbClr val="F9FFF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Franklin Gothic Book" panose="020B0503020102020204" pitchFamily="34" charset="0"/>
                        </a:rPr>
                        <a:t>345600</a:t>
                      </a:r>
                      <a:endParaRPr lang="en-US" sz="1000" dirty="0">
                        <a:latin typeface="Franklin Gothic Book" panose="020B0503020102020204" pitchFamily="34" charset="0"/>
                        <a:cs typeface="Eurostile"/>
                      </a:endParaRPr>
                    </a:p>
                  </a:txBody>
                  <a:tcPr>
                    <a:solidFill>
                      <a:srgbClr val="F9FFF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Franklin Gothic Book" panose="020B0503020102020204" pitchFamily="34" charset="0"/>
                        </a:rPr>
                        <a:t>58 m</a:t>
                      </a:r>
                      <a:endParaRPr lang="en-US" sz="1000" dirty="0">
                        <a:latin typeface="Franklin Gothic Book" panose="020B0503020102020204" pitchFamily="34" charset="0"/>
                        <a:cs typeface="Eurostile"/>
                      </a:endParaRPr>
                    </a:p>
                  </a:txBody>
                  <a:tcPr>
                    <a:solidFill>
                      <a:srgbClr val="F9FFF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Franklin Gothic Book" panose="020B0503020102020204" pitchFamily="34" charset="0"/>
                        </a:rPr>
                        <a:t>HH</a:t>
                      </a:r>
                      <a:endParaRPr lang="en-US" sz="1000" dirty="0">
                        <a:latin typeface="Franklin Gothic Book" panose="020B0503020102020204" pitchFamily="34" charset="0"/>
                        <a:cs typeface="Eurostile"/>
                      </a:endParaRPr>
                    </a:p>
                  </a:txBody>
                  <a:tcPr>
                    <a:solidFill>
                      <a:srgbClr val="F9FF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12534BD7-23E0-EF7C-DEC8-CA8FEFAE8AED}"/>
              </a:ext>
            </a:extLst>
          </p:cNvPr>
          <p:cNvSpPr txBox="1"/>
          <p:nvPr/>
        </p:nvSpPr>
        <p:spPr>
          <a:xfrm>
            <a:off x="293748" y="4560261"/>
            <a:ext cx="77962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Franklin Gothic Book" panose="020B0503020102020204" pitchFamily="34" charset="0"/>
                <a:cs typeface="Eurostile"/>
              </a:rPr>
              <a:t>* Bin height displayed is average and approximate based on a spherical Earth having a radius of 6378.145 kilometers</a:t>
            </a:r>
          </a:p>
          <a:p>
            <a:r>
              <a:rPr lang="en-US" sz="1000" dirty="0">
                <a:latin typeface="Franklin Gothic Book" panose="020B0503020102020204" pitchFamily="34" charset="0"/>
                <a:cs typeface="Eurostile"/>
              </a:rPr>
              <a:t>** Short name is subject to change in the future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90CC9AD-7AAD-43E5-D030-97F75E05417F}"/>
              </a:ext>
            </a:extLst>
          </p:cNvPr>
          <p:cNvSpPr/>
          <p:nvPr/>
        </p:nvSpPr>
        <p:spPr>
          <a:xfrm>
            <a:off x="2110323" y="1007482"/>
            <a:ext cx="5213049" cy="275351"/>
          </a:xfrm>
          <a:prstGeom prst="rect">
            <a:avLst/>
          </a:prstGeom>
          <a:solidFill>
            <a:srgbClr val="F9FF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Angular Span (Latitude)		Rows		        Bin Resolution	      Short Name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6A8E488-E1F3-C6FC-08B0-80C92820FCDA}"/>
              </a:ext>
            </a:extLst>
          </p:cNvPr>
          <p:cNvSpPr/>
          <p:nvPr/>
        </p:nvSpPr>
        <p:spPr>
          <a:xfrm>
            <a:off x="2003071" y="760401"/>
            <a:ext cx="5545485" cy="275351"/>
          </a:xfrm>
          <a:prstGeom prst="rect">
            <a:avLst/>
          </a:prstGeom>
          <a:solidFill>
            <a:srgbClr val="EFEAB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Level-3 Bin Spatial Resolutions</a:t>
            </a:r>
          </a:p>
        </p:txBody>
      </p:sp>
    </p:spTree>
    <p:extLst>
      <p:ext uri="{BB962C8B-B14F-4D97-AF65-F5344CB8AC3E}">
        <p14:creationId xmlns:p14="http://schemas.microsoft.com/office/powerpoint/2010/main" val="24885290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SeaDAS</a:t>
            </a:r>
            <a:r>
              <a:rPr lang="en-US" dirty="0"/>
              <a:t>-OCSSW OB.DAAC : </a:t>
            </a:r>
            <a:r>
              <a:rPr lang="en-US" dirty="0">
                <a:solidFill>
                  <a:srgbClr val="0070C0"/>
                </a:solidFill>
              </a:rPr>
              <a:t>Level-3 Mapped Files</a:t>
            </a: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D3D647E1-364B-A640-E886-A73FC6A90889}"/>
              </a:ext>
            </a:extLst>
          </p:cNvPr>
          <p:cNvSpPr/>
          <p:nvPr/>
        </p:nvSpPr>
        <p:spPr>
          <a:xfrm>
            <a:off x="388744" y="612464"/>
            <a:ext cx="3695736" cy="2882404"/>
          </a:xfrm>
          <a:prstGeom prst="rect">
            <a:avLst/>
          </a:prstGeom>
          <a:solidFill>
            <a:srgbClr val="EFEABE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26C311D-0608-4C8A-813C-DFD4C3BD25B8}"/>
              </a:ext>
            </a:extLst>
          </p:cNvPr>
          <p:cNvSpPr/>
          <p:nvPr/>
        </p:nvSpPr>
        <p:spPr>
          <a:xfrm>
            <a:off x="512249" y="643455"/>
            <a:ext cx="3234903" cy="25544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Level-3 Mapped Data: Key Points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CF5818C9-E802-C4C8-FDED-CACB8667C831}"/>
              </a:ext>
            </a:extLst>
          </p:cNvPr>
          <p:cNvSpPr/>
          <p:nvPr/>
        </p:nvSpPr>
        <p:spPr>
          <a:xfrm>
            <a:off x="475379" y="986025"/>
            <a:ext cx="3522465" cy="2390399"/>
          </a:xfrm>
          <a:prstGeom prst="rect">
            <a:avLst/>
          </a:prstGeom>
          <a:solidFill>
            <a:srgbClr val="F9FFF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63513">
              <a:spcAft>
                <a:spcPts val="200"/>
              </a:spcAft>
              <a:buFont typeface="Courier New" panose="02070309020205020404" pitchFamily="49" charset="0"/>
              <a:buChar char="o"/>
            </a:pPr>
            <a:r>
              <a:rPr lang="en-US" sz="1000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Not equal surface area pixels (OB.DAAC)</a:t>
            </a:r>
          </a:p>
          <a:p>
            <a:pPr marL="543176" lvl="1" indent="-1714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Projection: SMI (Plate </a:t>
            </a:r>
            <a:r>
              <a:rPr lang="en-US" sz="1000" dirty="0" err="1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Carrée</a:t>
            </a:r>
            <a:r>
              <a:rPr lang="en-US" sz="1000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)</a:t>
            </a:r>
          </a:p>
          <a:p>
            <a:pPr marL="171450" indent="-163513">
              <a:spcAft>
                <a:spcPts val="200"/>
              </a:spcAft>
              <a:buFont typeface="Courier New" panose="02070309020205020404" pitchFamily="49" charset="0"/>
              <a:buChar char="o"/>
            </a:pPr>
            <a:r>
              <a:rPr lang="en-US" sz="1000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Interpolation: Nearest Neighbor (OB.DAAC)</a:t>
            </a:r>
          </a:p>
          <a:p>
            <a:pPr marL="535239" lvl="1" indent="-163513">
              <a:spcAft>
                <a:spcPts val="200"/>
              </a:spcAft>
              <a:buFont typeface="Courier New" panose="02070309020205020404" pitchFamily="49" charset="0"/>
              <a:buChar char="o"/>
            </a:pPr>
            <a:r>
              <a:rPr lang="en-US" sz="1000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Each mapped pixel populated by up to one bin</a:t>
            </a:r>
          </a:p>
          <a:p>
            <a:pPr marL="535239" lvl="1" indent="-163513">
              <a:spcAft>
                <a:spcPts val="200"/>
              </a:spcAft>
              <a:buFont typeface="Courier New" panose="02070309020205020404" pitchFamily="49" charset="0"/>
              <a:buChar char="o"/>
            </a:pPr>
            <a:r>
              <a:rPr lang="en-US" sz="1000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A single bin can go into multiple mapped pixels</a:t>
            </a:r>
          </a:p>
          <a:p>
            <a:pPr marL="171450" indent="-163513">
              <a:spcAft>
                <a:spcPts val="200"/>
              </a:spcAft>
              <a:buFont typeface="Courier New" panose="02070309020205020404" pitchFamily="49" charset="0"/>
              <a:buChar char="o"/>
            </a:pPr>
            <a:r>
              <a:rPr lang="en-US" sz="1000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Pixel Contents</a:t>
            </a:r>
          </a:p>
          <a:p>
            <a:pPr marL="543176" lvl="1" indent="-1714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Product Value</a:t>
            </a:r>
          </a:p>
          <a:p>
            <a:pPr marL="171450" indent="-163513">
              <a:spcAft>
                <a:spcPts val="200"/>
              </a:spcAft>
              <a:buFont typeface="Courier New" panose="02070309020205020404" pitchFamily="49" charset="0"/>
              <a:buChar char="o"/>
            </a:pPr>
            <a:r>
              <a:rPr lang="en-US" sz="1000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Spatial Resolutions (OB.DAAC)</a:t>
            </a:r>
          </a:p>
          <a:p>
            <a:pPr marL="543176" lvl="1" indent="-1714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4.64 km</a:t>
            </a:r>
          </a:p>
          <a:p>
            <a:pPr marL="543176" lvl="1" indent="-1714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9.28 km</a:t>
            </a:r>
          </a:p>
          <a:p>
            <a:pPr marL="179387" indent="-1714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Time Resolutions (OB.DAAC)</a:t>
            </a:r>
          </a:p>
          <a:p>
            <a:pPr marL="543176" lvl="1" indent="-1714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Day, 8 Day, Month, Seasonal, Annual, Mission</a:t>
            </a:r>
          </a:p>
          <a:p>
            <a:pPr marL="179387" indent="-1714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Global Files (OB.DAAC)</a:t>
            </a:r>
          </a:p>
        </p:txBody>
      </p:sp>
      <p:pic>
        <p:nvPicPr>
          <p:cNvPr id="13" name="Picture 12" descr="A map of the world&#10;&#10;Description automatically generated with low confidence">
            <a:extLst>
              <a:ext uri="{FF2B5EF4-FFF2-40B4-BE49-F238E27FC236}">
                <a16:creationId xmlns:a16="http://schemas.microsoft.com/office/drawing/2014/main" id="{09A0C986-0862-B8FA-A099-B959C24A16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8368" y="2748502"/>
            <a:ext cx="4571830" cy="2109347"/>
          </a:xfrm>
          <a:prstGeom prst="rect">
            <a:avLst/>
          </a:prstGeom>
        </p:spPr>
      </p:pic>
      <p:pic>
        <p:nvPicPr>
          <p:cNvPr id="14" name="Picture 13" descr="A picture containing map, screenshot, art&#10;&#10;Description automatically generated">
            <a:extLst>
              <a:ext uri="{FF2B5EF4-FFF2-40B4-BE49-F238E27FC236}">
                <a16:creationId xmlns:a16="http://schemas.microsoft.com/office/drawing/2014/main" id="{831E361A-28FC-7636-F0DA-C8D4B95775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7661" y="444728"/>
            <a:ext cx="3195337" cy="224403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E54493D-1C62-EAF3-3DFE-1FB34832D7E0}"/>
              </a:ext>
            </a:extLst>
          </p:cNvPr>
          <p:cNvSpPr txBox="1"/>
          <p:nvPr/>
        </p:nvSpPr>
        <p:spPr>
          <a:xfrm rot="16200000">
            <a:off x="4462643" y="1374033"/>
            <a:ext cx="1295547" cy="2437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84" dirty="0"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Level-3 Mapped File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559F128-A2ED-7E31-F39A-C8CFC6A5DB66}"/>
              </a:ext>
            </a:extLst>
          </p:cNvPr>
          <p:cNvSpPr/>
          <p:nvPr/>
        </p:nvSpPr>
        <p:spPr>
          <a:xfrm>
            <a:off x="388744" y="3762658"/>
            <a:ext cx="3695736" cy="882944"/>
          </a:xfrm>
          <a:prstGeom prst="rect">
            <a:avLst/>
          </a:prstGeom>
          <a:solidFill>
            <a:srgbClr val="F2EEFC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E19AEB8-D40C-1CF8-AA7D-C36F3A9D2D20}"/>
              </a:ext>
            </a:extLst>
          </p:cNvPr>
          <p:cNvSpPr/>
          <p:nvPr/>
        </p:nvSpPr>
        <p:spPr>
          <a:xfrm>
            <a:off x="387221" y="3762658"/>
            <a:ext cx="3695735" cy="25201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User Options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2D20FCE-D9D7-776F-CE5F-702DD0457841}"/>
              </a:ext>
            </a:extLst>
          </p:cNvPr>
          <p:cNvSpPr/>
          <p:nvPr/>
        </p:nvSpPr>
        <p:spPr>
          <a:xfrm>
            <a:off x="475379" y="4025143"/>
            <a:ext cx="3522465" cy="490878"/>
          </a:xfrm>
          <a:prstGeom prst="rect">
            <a:avLst/>
          </a:prstGeom>
          <a:solidFill>
            <a:srgbClr val="F8F9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119063" indent="-119063">
              <a:spcAft>
                <a:spcPts val="200"/>
              </a:spcAft>
              <a:buFont typeface="Courier New" panose="02070309020205020404" pitchFamily="49" charset="0"/>
              <a:buChar char="o"/>
            </a:pPr>
            <a:r>
              <a:rPr lang="en-US" sz="1000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Any Spatial Resolution</a:t>
            </a:r>
          </a:p>
          <a:p>
            <a:pPr marL="119063" indent="-119063">
              <a:spcAft>
                <a:spcPts val="200"/>
              </a:spcAft>
              <a:buFont typeface="Courier New" panose="02070309020205020404" pitchFamily="49" charset="0"/>
              <a:buChar char="o"/>
            </a:pPr>
            <a:r>
              <a:rPr lang="en-US" sz="1000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Many Mappings (including raw bin dump)</a:t>
            </a:r>
          </a:p>
        </p:txBody>
      </p:sp>
    </p:spTree>
    <p:extLst>
      <p:ext uri="{BB962C8B-B14F-4D97-AF65-F5344CB8AC3E}">
        <p14:creationId xmlns:p14="http://schemas.microsoft.com/office/powerpoint/2010/main" val="190747734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092712A-AD11-D914-5D4D-6F070D1658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SeaDAS</a:t>
            </a:r>
            <a:r>
              <a:rPr lang="en-US" dirty="0"/>
              <a:t>-OCSSW: </a:t>
            </a:r>
            <a:r>
              <a:rPr lang="en-US" dirty="0">
                <a:solidFill>
                  <a:srgbClr val="0070C0"/>
                </a:solidFill>
              </a:rPr>
              <a:t>OB.DAAC vs User Generated Files</a:t>
            </a:r>
            <a:endParaRPr 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33DAD0A-49E5-D85A-A9B8-D2CE9FCD94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98052" y="549075"/>
            <a:ext cx="3620542" cy="4594425"/>
          </a:xfrm>
        </p:spPr>
        <p:txBody>
          <a:bodyPr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1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OB.DAAC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1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Level-2</a:t>
            </a:r>
          </a:p>
          <a:p>
            <a:pPr lvl="1">
              <a:lnSpc>
                <a:spcPct val="150000"/>
              </a:lnSpc>
            </a:pPr>
            <a:r>
              <a:rPr lang="en-US" sz="1000" dirty="0"/>
              <a:t>Limited geophysical products available</a:t>
            </a:r>
          </a:p>
          <a:p>
            <a:pPr lvl="1">
              <a:lnSpc>
                <a:spcPct val="150000"/>
              </a:lnSpc>
            </a:pPr>
            <a:r>
              <a:rPr lang="en-US" sz="1000" dirty="0"/>
              <a:t>No ancillary and geometric products</a:t>
            </a:r>
          </a:p>
          <a:p>
            <a:pPr lvl="1">
              <a:lnSpc>
                <a:spcPct val="150000"/>
              </a:lnSpc>
            </a:pPr>
            <a:r>
              <a:rPr lang="en-US" sz="1000" dirty="0"/>
              <a:t>Default flag thresholds</a:t>
            </a:r>
          </a:p>
          <a:p>
            <a:pPr lvl="1">
              <a:lnSpc>
                <a:spcPct val="150000"/>
              </a:lnSpc>
            </a:pPr>
            <a:r>
              <a:rPr lang="en-US" sz="1000" dirty="0"/>
              <a:t>Only 1 resolution</a:t>
            </a:r>
          </a:p>
          <a:p>
            <a:pPr lvl="1">
              <a:lnSpc>
                <a:spcPct val="150000"/>
              </a:lnSpc>
            </a:pPr>
            <a:endParaRPr lang="en-US" sz="1000" dirty="0"/>
          </a:p>
          <a:p>
            <a:pPr marL="0" indent="0">
              <a:lnSpc>
                <a:spcPct val="150000"/>
              </a:lnSpc>
              <a:buNone/>
            </a:pPr>
            <a:r>
              <a:rPr lang="en-US" sz="1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Level-3 Binned</a:t>
            </a:r>
          </a:p>
          <a:p>
            <a:pPr lvl="1">
              <a:lnSpc>
                <a:spcPct val="150000"/>
              </a:lnSpc>
            </a:pPr>
            <a:r>
              <a:rPr lang="en-US" sz="1000" dirty="0"/>
              <a:t>Only 4km resolution available</a:t>
            </a:r>
          </a:p>
          <a:p>
            <a:pPr lvl="1">
              <a:lnSpc>
                <a:spcPct val="150000"/>
              </a:lnSpc>
            </a:pPr>
            <a:r>
              <a:rPr lang="en-US" sz="1000" dirty="0"/>
              <a:t>Limited time resolutions available</a:t>
            </a:r>
          </a:p>
          <a:p>
            <a:pPr lvl="1">
              <a:lnSpc>
                <a:spcPct val="150000"/>
              </a:lnSpc>
            </a:pPr>
            <a:r>
              <a:rPr lang="en-US" sz="1000" dirty="0">
                <a:solidFill>
                  <a:srgbClr val="0432FF"/>
                </a:solidFill>
              </a:rPr>
              <a:t>Already processed and available</a:t>
            </a:r>
          </a:p>
          <a:p>
            <a:pPr marL="339681" lvl="1" indent="0">
              <a:lnSpc>
                <a:spcPct val="150000"/>
              </a:lnSpc>
              <a:buNone/>
            </a:pPr>
            <a:endParaRPr lang="en-US" sz="1000" dirty="0"/>
          </a:p>
          <a:p>
            <a:pPr marL="0" indent="0">
              <a:lnSpc>
                <a:spcPct val="150000"/>
              </a:lnSpc>
              <a:buNone/>
            </a:pPr>
            <a:r>
              <a:rPr lang="en-US" sz="1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Level-3 Mapped</a:t>
            </a:r>
          </a:p>
          <a:p>
            <a:pPr lvl="1">
              <a:lnSpc>
                <a:spcPct val="150000"/>
              </a:lnSpc>
            </a:pPr>
            <a:r>
              <a:rPr lang="en-US" sz="1000" dirty="0"/>
              <a:t>4km and 9km resolution available</a:t>
            </a:r>
          </a:p>
          <a:p>
            <a:pPr lvl="1">
              <a:lnSpc>
                <a:spcPct val="150000"/>
              </a:lnSpc>
            </a:pPr>
            <a:r>
              <a:rPr lang="en-US" sz="1000" dirty="0"/>
              <a:t>SMI Mapping</a:t>
            </a:r>
          </a:p>
          <a:p>
            <a:pPr marL="339681" lvl="1" indent="0">
              <a:lnSpc>
                <a:spcPct val="150000"/>
              </a:lnSpc>
              <a:buNone/>
            </a:pPr>
            <a:endParaRPr lang="en-US" sz="1000" dirty="0"/>
          </a:p>
          <a:p>
            <a:pPr marL="339681" lvl="1" indent="0">
              <a:lnSpc>
                <a:spcPct val="150000"/>
              </a:lnSpc>
              <a:buNone/>
            </a:pPr>
            <a:endParaRPr lang="en-US" sz="1000" dirty="0"/>
          </a:p>
          <a:p>
            <a:pPr lvl="1">
              <a:lnSpc>
                <a:spcPct val="150000"/>
              </a:lnSpc>
            </a:pPr>
            <a:endParaRPr lang="en-US" sz="1000" dirty="0"/>
          </a:p>
          <a:p>
            <a:pPr lvl="1">
              <a:lnSpc>
                <a:spcPct val="150000"/>
              </a:lnSpc>
            </a:pPr>
            <a:endParaRPr lang="en-US" sz="1000" dirty="0"/>
          </a:p>
          <a:p>
            <a:pPr lvl="1">
              <a:lnSpc>
                <a:spcPct val="150000"/>
              </a:lnSpc>
            </a:pPr>
            <a:endParaRPr lang="en-US" sz="1000" dirty="0"/>
          </a:p>
          <a:p>
            <a:pPr lvl="1">
              <a:lnSpc>
                <a:spcPct val="150000"/>
              </a:lnSpc>
            </a:pPr>
            <a:endParaRPr lang="en-US" sz="1000" dirty="0"/>
          </a:p>
          <a:p>
            <a:pPr lvl="1">
              <a:lnSpc>
                <a:spcPct val="150000"/>
              </a:lnSpc>
            </a:pPr>
            <a:endParaRPr lang="en-US" sz="1000" dirty="0"/>
          </a:p>
          <a:p>
            <a:pPr lvl="1">
              <a:lnSpc>
                <a:spcPct val="150000"/>
              </a:lnSpc>
            </a:pPr>
            <a:endParaRPr lang="en-US" sz="10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8617ED-9EDD-77A5-CD90-84E15E335F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03688" y="549075"/>
            <a:ext cx="3971551" cy="4251525"/>
          </a:xfrm>
        </p:spPr>
        <p:txBody>
          <a:bodyPr>
            <a:noAutofit/>
          </a:bodyPr>
          <a:lstStyle/>
          <a:p>
            <a:pPr marL="0" indent="0" algn="ctr">
              <a:lnSpc>
                <a:spcPct val="160000"/>
              </a:lnSpc>
              <a:buNone/>
            </a:pPr>
            <a:r>
              <a:rPr lang="en-US" sz="1000" dirty="0"/>
              <a:t>User Generated</a:t>
            </a:r>
          </a:p>
          <a:p>
            <a:pPr marL="0" indent="0">
              <a:lnSpc>
                <a:spcPct val="160000"/>
              </a:lnSpc>
              <a:buNone/>
            </a:pPr>
            <a:r>
              <a:rPr lang="en-US" sz="1000" dirty="0"/>
              <a:t>Level-2</a:t>
            </a:r>
          </a:p>
          <a:p>
            <a:pPr lvl="1">
              <a:lnSpc>
                <a:spcPct val="160000"/>
              </a:lnSpc>
            </a:pPr>
            <a:r>
              <a:rPr lang="en-US" sz="1000" dirty="0">
                <a:solidFill>
                  <a:srgbClr val="0432FF"/>
                </a:solidFill>
              </a:rPr>
              <a:t>Many geophysical products available</a:t>
            </a:r>
          </a:p>
          <a:p>
            <a:pPr lvl="1">
              <a:lnSpc>
                <a:spcPct val="160000"/>
              </a:lnSpc>
            </a:pPr>
            <a:r>
              <a:rPr lang="en-US" sz="1000" dirty="0">
                <a:solidFill>
                  <a:srgbClr val="0432FF"/>
                </a:solidFill>
              </a:rPr>
              <a:t>Many ancillary and geometric products</a:t>
            </a:r>
          </a:p>
          <a:p>
            <a:pPr lvl="1">
              <a:lnSpc>
                <a:spcPct val="160000"/>
              </a:lnSpc>
            </a:pPr>
            <a:r>
              <a:rPr lang="en-US" sz="1000" dirty="0">
                <a:solidFill>
                  <a:srgbClr val="0432FF"/>
                </a:solidFill>
              </a:rPr>
              <a:t>Flag thresholds</a:t>
            </a:r>
          </a:p>
          <a:p>
            <a:pPr lvl="1">
              <a:lnSpc>
                <a:spcPct val="160000"/>
              </a:lnSpc>
            </a:pPr>
            <a:r>
              <a:rPr lang="en-US" sz="1000" dirty="0">
                <a:solidFill>
                  <a:srgbClr val="0432FF"/>
                </a:solidFill>
              </a:rPr>
              <a:t>Resolution choices (MODIS only)</a:t>
            </a:r>
          </a:p>
          <a:p>
            <a:pPr marL="0" indent="0">
              <a:lnSpc>
                <a:spcPct val="160000"/>
              </a:lnSpc>
              <a:buNone/>
            </a:pPr>
            <a:endParaRPr lang="en-US" sz="1000" dirty="0"/>
          </a:p>
          <a:p>
            <a:pPr marL="0" indent="0">
              <a:lnSpc>
                <a:spcPct val="160000"/>
              </a:lnSpc>
              <a:buNone/>
            </a:pPr>
            <a:r>
              <a:rPr lang="en-US" sz="1000" dirty="0"/>
              <a:t>Level-3 Binned</a:t>
            </a:r>
          </a:p>
          <a:p>
            <a:pPr lvl="1">
              <a:lnSpc>
                <a:spcPct val="160000"/>
              </a:lnSpc>
            </a:pPr>
            <a:r>
              <a:rPr lang="en-US" sz="1000" dirty="0">
                <a:solidFill>
                  <a:srgbClr val="0432FF"/>
                </a:solidFill>
              </a:rPr>
              <a:t>Many resolutions available</a:t>
            </a:r>
          </a:p>
          <a:p>
            <a:pPr lvl="1">
              <a:lnSpc>
                <a:spcPct val="160000"/>
              </a:lnSpc>
            </a:pPr>
            <a:r>
              <a:rPr lang="en-US" sz="1000" dirty="0">
                <a:solidFill>
                  <a:srgbClr val="0432FF"/>
                </a:solidFill>
              </a:rPr>
              <a:t>Any time resolution available</a:t>
            </a:r>
          </a:p>
          <a:p>
            <a:pPr lvl="1">
              <a:lnSpc>
                <a:spcPct val="160000"/>
              </a:lnSpc>
            </a:pPr>
            <a:r>
              <a:rPr lang="en-US" sz="1000" dirty="0"/>
              <a:t>Could involve substantial runtime and resources</a:t>
            </a:r>
          </a:p>
          <a:p>
            <a:pPr marL="339681" lvl="1" indent="0">
              <a:lnSpc>
                <a:spcPct val="160000"/>
              </a:lnSpc>
              <a:buNone/>
            </a:pPr>
            <a:endParaRPr lang="en-US" sz="1000" dirty="0"/>
          </a:p>
          <a:p>
            <a:pPr marL="0" indent="0">
              <a:lnSpc>
                <a:spcPct val="160000"/>
              </a:lnSpc>
              <a:buNone/>
            </a:pPr>
            <a:r>
              <a:rPr lang="en-US" sz="1000" dirty="0"/>
              <a:t>Level-3 Mapped</a:t>
            </a:r>
          </a:p>
          <a:p>
            <a:pPr lvl="1">
              <a:lnSpc>
                <a:spcPct val="160000"/>
              </a:lnSpc>
            </a:pPr>
            <a:r>
              <a:rPr lang="en-US" sz="1000" dirty="0">
                <a:solidFill>
                  <a:srgbClr val="0432FF"/>
                </a:solidFill>
              </a:rPr>
              <a:t>Any spatial resolution available</a:t>
            </a:r>
          </a:p>
          <a:p>
            <a:pPr lvl="1">
              <a:lnSpc>
                <a:spcPct val="160000"/>
              </a:lnSpc>
            </a:pPr>
            <a:r>
              <a:rPr lang="en-US" sz="1000" dirty="0">
                <a:solidFill>
                  <a:srgbClr val="0432FF"/>
                </a:solidFill>
              </a:rPr>
              <a:t>Many mappings, raw bin dump</a:t>
            </a:r>
          </a:p>
          <a:p>
            <a:pPr marL="339681" lvl="1" indent="0">
              <a:lnSpc>
                <a:spcPct val="160000"/>
              </a:lnSpc>
              <a:buNone/>
            </a:pP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0011796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F87013A-0D54-3B3C-601F-0786972E3E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660021"/>
            <a:ext cx="9144000" cy="1823457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3200" b="1" i="1" dirty="0" err="1">
                <a:latin typeface="Franklin Gothic Book" panose="020B0503020102020204" pitchFamily="34" charset="0"/>
              </a:rPr>
              <a:t>SeaDAS</a:t>
            </a:r>
            <a:r>
              <a:rPr lang="en-US" sz="3200" b="1" i="1" dirty="0">
                <a:latin typeface="Franklin Gothic Book" panose="020B0503020102020204" pitchFamily="34" charset="0"/>
              </a:rPr>
              <a:t> Training</a:t>
            </a:r>
          </a:p>
          <a:p>
            <a:pPr marL="0" indent="0" algn="ctr">
              <a:buNone/>
            </a:pPr>
            <a:r>
              <a:rPr lang="en-US" sz="3200" b="1" i="1" dirty="0">
                <a:solidFill>
                  <a:srgbClr val="0070C0"/>
                </a:solidFill>
                <a:latin typeface="Franklin Gothic Book" panose="020B0503020102020204" pitchFamily="34" charset="0"/>
              </a:rPr>
              <a:t>Overview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9340210-F15A-C15C-EF85-0BA9C49DED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70220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79047FAB-BA66-31D3-37AC-959AEC8743C4}"/>
              </a:ext>
            </a:extLst>
          </p:cNvPr>
          <p:cNvCxnSpPr>
            <a:cxnSpLocks/>
          </p:cNvCxnSpPr>
          <p:nvPr/>
        </p:nvCxnSpPr>
        <p:spPr>
          <a:xfrm flipV="1">
            <a:off x="7824307" y="3973351"/>
            <a:ext cx="1090333" cy="943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200A00D-F2F6-F283-6BC1-2AB1147AF8BA}"/>
              </a:ext>
            </a:extLst>
          </p:cNvPr>
          <p:cNvCxnSpPr>
            <a:cxnSpLocks/>
          </p:cNvCxnSpPr>
          <p:nvPr/>
        </p:nvCxnSpPr>
        <p:spPr>
          <a:xfrm flipV="1">
            <a:off x="7139131" y="3982353"/>
            <a:ext cx="1090333" cy="943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C14DC6E2-A555-1A51-78CF-1EB08CEE3137}"/>
              </a:ext>
            </a:extLst>
          </p:cNvPr>
          <p:cNvSpPr/>
          <p:nvPr/>
        </p:nvSpPr>
        <p:spPr>
          <a:xfrm>
            <a:off x="5247122" y="1151714"/>
            <a:ext cx="2039471" cy="2712418"/>
          </a:xfrm>
          <a:prstGeom prst="rect">
            <a:avLst/>
          </a:prstGeom>
          <a:solidFill>
            <a:srgbClr val="FFFBE9"/>
          </a:solidFill>
          <a:ln w="952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125" dirty="0" err="1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SeaDAS</a:t>
            </a:r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Science</a:t>
            </a:r>
          </a:p>
          <a:p>
            <a:pPr algn="ctr"/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Processing Tools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F2A5EE0-B49B-AAB5-F923-FFE5026EDBF4}"/>
              </a:ext>
            </a:extLst>
          </p:cNvPr>
          <p:cNvCxnSpPr>
            <a:cxnSpLocks/>
          </p:cNvCxnSpPr>
          <p:nvPr/>
        </p:nvCxnSpPr>
        <p:spPr>
          <a:xfrm>
            <a:off x="5409950" y="1601990"/>
            <a:ext cx="1752893" cy="0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21354C2-E2AF-2758-81F9-BEABB064597D}"/>
              </a:ext>
            </a:extLst>
          </p:cNvPr>
          <p:cNvCxnSpPr>
            <a:cxnSpLocks/>
          </p:cNvCxnSpPr>
          <p:nvPr/>
        </p:nvCxnSpPr>
        <p:spPr>
          <a:xfrm flipV="1">
            <a:off x="7147369" y="1838406"/>
            <a:ext cx="9978" cy="215338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6" name="Cube 75">
            <a:extLst>
              <a:ext uri="{FF2B5EF4-FFF2-40B4-BE49-F238E27FC236}">
                <a16:creationId xmlns:a16="http://schemas.microsoft.com/office/drawing/2014/main" id="{B490BCCC-E803-C626-FF6B-D0EDFD224AE3}"/>
              </a:ext>
            </a:extLst>
          </p:cNvPr>
          <p:cNvSpPr/>
          <p:nvPr/>
        </p:nvSpPr>
        <p:spPr>
          <a:xfrm>
            <a:off x="356837" y="3351577"/>
            <a:ext cx="1556445" cy="1456745"/>
          </a:xfrm>
          <a:prstGeom prst="cube">
            <a:avLst>
              <a:gd name="adj" fmla="val 15786"/>
            </a:avLst>
          </a:prstGeom>
          <a:solidFill>
            <a:srgbClr val="DCFB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6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794580E-650F-03F7-9699-CCC6C38BB702}"/>
              </a:ext>
            </a:extLst>
          </p:cNvPr>
          <p:cNvSpPr/>
          <p:nvPr/>
        </p:nvSpPr>
        <p:spPr>
          <a:xfrm>
            <a:off x="534286" y="3807463"/>
            <a:ext cx="937004" cy="898031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SeaDAS</a:t>
            </a:r>
            <a:r>
              <a:rPr lang="en-US" dirty="0"/>
              <a:t>-OCSSW OB.DAAC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Software D</a:t>
            </a:r>
            <a:r>
              <a:rPr lang="en-US" dirty="0">
                <a:solidFill>
                  <a:srgbClr val="0070C0"/>
                </a:solidFill>
              </a:rPr>
              <a:t>ata Flow and Tools</a:t>
            </a:r>
            <a:endParaRPr lang="en-US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DBDD6C7-6133-DA22-F3CE-0B1C72306B8B}"/>
              </a:ext>
            </a:extLst>
          </p:cNvPr>
          <p:cNvSpPr/>
          <p:nvPr/>
        </p:nvSpPr>
        <p:spPr>
          <a:xfrm>
            <a:off x="526771" y="600007"/>
            <a:ext cx="1009793" cy="453384"/>
          </a:xfrm>
          <a:prstGeom prst="ellipse">
            <a:avLst/>
          </a:prstGeom>
          <a:solidFill>
            <a:srgbClr val="DCFB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Satellite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1B625736-8149-1A45-B941-E83B00C3DF53}"/>
              </a:ext>
            </a:extLst>
          </p:cNvPr>
          <p:cNvCxnSpPr>
            <a:cxnSpLocks/>
          </p:cNvCxnSpPr>
          <p:nvPr/>
        </p:nvCxnSpPr>
        <p:spPr>
          <a:xfrm>
            <a:off x="1032518" y="1152081"/>
            <a:ext cx="0" cy="29554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D08D2DF3-68EB-71D7-E820-736930D902CB}"/>
              </a:ext>
            </a:extLst>
          </p:cNvPr>
          <p:cNvCxnSpPr>
            <a:cxnSpLocks/>
          </p:cNvCxnSpPr>
          <p:nvPr/>
        </p:nvCxnSpPr>
        <p:spPr>
          <a:xfrm flipH="1">
            <a:off x="1606281" y="807583"/>
            <a:ext cx="440236" cy="1248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rapezoid 32">
            <a:extLst>
              <a:ext uri="{FF2B5EF4-FFF2-40B4-BE49-F238E27FC236}">
                <a16:creationId xmlns:a16="http://schemas.microsoft.com/office/drawing/2014/main" id="{57A4180C-A1AB-13A8-1E44-80543094541E}"/>
              </a:ext>
            </a:extLst>
          </p:cNvPr>
          <p:cNvSpPr/>
          <p:nvPr/>
        </p:nvSpPr>
        <p:spPr>
          <a:xfrm>
            <a:off x="326025" y="1531898"/>
            <a:ext cx="1438260" cy="473992"/>
          </a:xfrm>
          <a:prstGeom prst="trapezoid">
            <a:avLst/>
          </a:prstGeom>
          <a:solidFill>
            <a:srgbClr val="DCFB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Receiving Station</a:t>
            </a:r>
          </a:p>
          <a:p>
            <a:pPr algn="ctr"/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Data Provider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42CF4D1-37F8-0166-F0CB-BC18ABE53B83}"/>
              </a:ext>
            </a:extLst>
          </p:cNvPr>
          <p:cNvSpPr/>
          <p:nvPr/>
        </p:nvSpPr>
        <p:spPr>
          <a:xfrm>
            <a:off x="2431986" y="2102251"/>
            <a:ext cx="1088554" cy="285090"/>
          </a:xfrm>
          <a:prstGeom prst="rect">
            <a:avLst/>
          </a:prstGeom>
          <a:solidFill>
            <a:srgbClr val="DCFFE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Geo Files*</a:t>
            </a:r>
          </a:p>
        </p:txBody>
      </p: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7A99773F-5283-10E5-F087-9A4011A2655D}"/>
              </a:ext>
            </a:extLst>
          </p:cNvPr>
          <p:cNvCxnSpPr>
            <a:cxnSpLocks/>
          </p:cNvCxnSpPr>
          <p:nvPr/>
        </p:nvCxnSpPr>
        <p:spPr>
          <a:xfrm>
            <a:off x="1037762" y="2049867"/>
            <a:ext cx="0" cy="21029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0" name="Rectangle 69">
            <a:extLst>
              <a:ext uri="{FF2B5EF4-FFF2-40B4-BE49-F238E27FC236}">
                <a16:creationId xmlns:a16="http://schemas.microsoft.com/office/drawing/2014/main" id="{CD0F3196-F1E1-CF19-8CCC-D59A0886F2EC}"/>
              </a:ext>
            </a:extLst>
          </p:cNvPr>
          <p:cNvSpPr/>
          <p:nvPr/>
        </p:nvSpPr>
        <p:spPr>
          <a:xfrm>
            <a:off x="472381" y="2313447"/>
            <a:ext cx="1150521" cy="622621"/>
          </a:xfrm>
          <a:prstGeom prst="rect">
            <a:avLst/>
          </a:prstGeom>
          <a:solidFill>
            <a:srgbClr val="DCFFE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Level-0 Files*</a:t>
            </a:r>
          </a:p>
          <a:p>
            <a:pPr algn="ctr"/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Level-1A Files*</a:t>
            </a:r>
          </a:p>
          <a:p>
            <a:pPr algn="ctr"/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Level-1B Files*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9499E0F9-34FB-2CCF-80DF-46B1D52DC41B}"/>
              </a:ext>
            </a:extLst>
          </p:cNvPr>
          <p:cNvSpPr/>
          <p:nvPr/>
        </p:nvSpPr>
        <p:spPr>
          <a:xfrm>
            <a:off x="2426870" y="1358773"/>
            <a:ext cx="1176205" cy="622622"/>
          </a:xfrm>
          <a:prstGeom prst="rect">
            <a:avLst/>
          </a:prstGeom>
          <a:solidFill>
            <a:srgbClr val="DCFFE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Level-0 Files*</a:t>
            </a:r>
          </a:p>
          <a:p>
            <a:pPr algn="ctr"/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Level-1A Files*</a:t>
            </a:r>
          </a:p>
          <a:p>
            <a:pPr algn="ctr"/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Level-1B Files*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A0F9A49A-07EB-A082-C5DC-FFEC92D461CA}"/>
              </a:ext>
            </a:extLst>
          </p:cNvPr>
          <p:cNvSpPr txBox="1"/>
          <p:nvPr/>
        </p:nvSpPr>
        <p:spPr>
          <a:xfrm>
            <a:off x="643146" y="3562393"/>
            <a:ext cx="749130" cy="265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25" dirty="0"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OB.DAAC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11F6029D-D3AD-FBA5-E8EC-5EDEA2D7CF45}"/>
              </a:ext>
            </a:extLst>
          </p:cNvPr>
          <p:cNvSpPr txBox="1"/>
          <p:nvPr/>
        </p:nvSpPr>
        <p:spPr>
          <a:xfrm>
            <a:off x="523481" y="3752512"/>
            <a:ext cx="981061" cy="266227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30" dirty="0">
                <a:solidFill>
                  <a:srgbClr val="FFFFF5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ODPS</a:t>
            </a:r>
          </a:p>
        </p:txBody>
      </p:sp>
      <p:pic>
        <p:nvPicPr>
          <p:cNvPr id="82" name="Content Placeholder 5" descr="nasa-meatball_transpaent.gif">
            <a:extLst>
              <a:ext uri="{FF2B5EF4-FFF2-40B4-BE49-F238E27FC236}">
                <a16:creationId xmlns:a16="http://schemas.microsoft.com/office/drawing/2014/main" id="{BB18A023-5A31-C6EB-1FC9-836EA8CB35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318" b="-1813"/>
          <a:stretch/>
        </p:blipFill>
        <p:spPr>
          <a:xfrm>
            <a:off x="1436506" y="3609717"/>
            <a:ext cx="215519" cy="189577"/>
          </a:xfrm>
          <a:prstGeom prst="rect">
            <a:avLst/>
          </a:prstGeom>
          <a:ln>
            <a:noFill/>
          </a:ln>
          <a:effectLst/>
        </p:spPr>
      </p:pic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54FCCC75-7ADA-6E5C-2131-A6BDEE5A1CCF}"/>
              </a:ext>
            </a:extLst>
          </p:cNvPr>
          <p:cNvCxnSpPr>
            <a:cxnSpLocks/>
          </p:cNvCxnSpPr>
          <p:nvPr/>
        </p:nvCxnSpPr>
        <p:spPr>
          <a:xfrm>
            <a:off x="1039330" y="3003543"/>
            <a:ext cx="0" cy="30953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9" name="Trapezoid 88">
            <a:extLst>
              <a:ext uri="{FF2B5EF4-FFF2-40B4-BE49-F238E27FC236}">
                <a16:creationId xmlns:a16="http://schemas.microsoft.com/office/drawing/2014/main" id="{571565B4-9264-E90D-944D-C0DCEC2D594D}"/>
              </a:ext>
            </a:extLst>
          </p:cNvPr>
          <p:cNvSpPr/>
          <p:nvPr/>
        </p:nvSpPr>
        <p:spPr>
          <a:xfrm>
            <a:off x="3558855" y="4384879"/>
            <a:ext cx="1262689" cy="300228"/>
          </a:xfrm>
          <a:prstGeom prst="trapezoid">
            <a:avLst/>
          </a:prstGeom>
          <a:solidFill>
            <a:srgbClr val="DCFB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EF350140-0055-C3A7-09D9-987A83C80384}"/>
              </a:ext>
            </a:extLst>
          </p:cNvPr>
          <p:cNvSpPr/>
          <p:nvPr/>
        </p:nvSpPr>
        <p:spPr>
          <a:xfrm>
            <a:off x="2175014" y="4387928"/>
            <a:ext cx="1019585" cy="312148"/>
          </a:xfrm>
          <a:prstGeom prst="rect">
            <a:avLst/>
          </a:prstGeom>
          <a:solidFill>
            <a:srgbClr val="DCFFE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Ancillary Files</a:t>
            </a:r>
          </a:p>
        </p:txBody>
      </p:sp>
      <p:cxnSp>
        <p:nvCxnSpPr>
          <p:cNvPr id="93" name="Straight Arrow Connector 92">
            <a:extLst>
              <a:ext uri="{FF2B5EF4-FFF2-40B4-BE49-F238E27FC236}">
                <a16:creationId xmlns:a16="http://schemas.microsoft.com/office/drawing/2014/main" id="{F575F28C-3337-70CF-F45A-48B60D84A4DC}"/>
              </a:ext>
            </a:extLst>
          </p:cNvPr>
          <p:cNvCxnSpPr>
            <a:cxnSpLocks/>
          </p:cNvCxnSpPr>
          <p:nvPr/>
        </p:nvCxnSpPr>
        <p:spPr>
          <a:xfrm flipH="1">
            <a:off x="3239348" y="4549275"/>
            <a:ext cx="281036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4" name="Rectangle 93">
            <a:extLst>
              <a:ext uri="{FF2B5EF4-FFF2-40B4-BE49-F238E27FC236}">
                <a16:creationId xmlns:a16="http://schemas.microsoft.com/office/drawing/2014/main" id="{ADDC54E4-92C3-A31F-B2DE-B97002D74085}"/>
              </a:ext>
            </a:extLst>
          </p:cNvPr>
          <p:cNvSpPr/>
          <p:nvPr/>
        </p:nvSpPr>
        <p:spPr>
          <a:xfrm>
            <a:off x="3572060" y="4410160"/>
            <a:ext cx="1253308" cy="25201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Ancillary Sources</a:t>
            </a:r>
          </a:p>
        </p:txBody>
      </p: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D1A29962-6652-AB53-139B-FC3A4BF6E158}"/>
              </a:ext>
            </a:extLst>
          </p:cNvPr>
          <p:cNvCxnSpPr>
            <a:cxnSpLocks/>
          </p:cNvCxnSpPr>
          <p:nvPr/>
        </p:nvCxnSpPr>
        <p:spPr>
          <a:xfrm>
            <a:off x="3547888" y="2219181"/>
            <a:ext cx="63341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A988ABB7-9D85-0473-7B6F-3725821AD543}"/>
              </a:ext>
            </a:extLst>
          </p:cNvPr>
          <p:cNvCxnSpPr>
            <a:cxnSpLocks/>
          </p:cNvCxnSpPr>
          <p:nvPr/>
        </p:nvCxnSpPr>
        <p:spPr>
          <a:xfrm>
            <a:off x="3659882" y="1650564"/>
            <a:ext cx="52673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>
            <a:extLst>
              <a:ext uri="{FF2B5EF4-FFF2-40B4-BE49-F238E27FC236}">
                <a16:creationId xmlns:a16="http://schemas.microsoft.com/office/drawing/2014/main" id="{8AEE18EB-3421-53D7-1C67-E3888FB201AA}"/>
              </a:ext>
            </a:extLst>
          </p:cNvPr>
          <p:cNvCxnSpPr>
            <a:cxnSpLocks/>
          </p:cNvCxnSpPr>
          <p:nvPr/>
        </p:nvCxnSpPr>
        <p:spPr>
          <a:xfrm flipV="1">
            <a:off x="4188571" y="1645248"/>
            <a:ext cx="0" cy="262544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Arrow Connector 107">
            <a:extLst>
              <a:ext uri="{FF2B5EF4-FFF2-40B4-BE49-F238E27FC236}">
                <a16:creationId xmlns:a16="http://schemas.microsoft.com/office/drawing/2014/main" id="{47B61361-0CB3-7195-D7CC-D26FF5C17761}"/>
              </a:ext>
            </a:extLst>
          </p:cNvPr>
          <p:cNvCxnSpPr>
            <a:cxnSpLocks/>
          </p:cNvCxnSpPr>
          <p:nvPr/>
        </p:nvCxnSpPr>
        <p:spPr>
          <a:xfrm flipH="1">
            <a:off x="1837525" y="4548745"/>
            <a:ext cx="296242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>
            <a:extLst>
              <a:ext uri="{FF2B5EF4-FFF2-40B4-BE49-F238E27FC236}">
                <a16:creationId xmlns:a16="http://schemas.microsoft.com/office/drawing/2014/main" id="{3D1E46BA-7B22-BF21-D4FD-2B3149232431}"/>
              </a:ext>
            </a:extLst>
          </p:cNvPr>
          <p:cNvCxnSpPr>
            <a:cxnSpLocks/>
          </p:cNvCxnSpPr>
          <p:nvPr/>
        </p:nvCxnSpPr>
        <p:spPr>
          <a:xfrm flipV="1">
            <a:off x="2152496" y="1635242"/>
            <a:ext cx="0" cy="255455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>
            <a:extLst>
              <a:ext uri="{FF2B5EF4-FFF2-40B4-BE49-F238E27FC236}">
                <a16:creationId xmlns:a16="http://schemas.microsoft.com/office/drawing/2014/main" id="{2AAA4CA8-5B4B-3703-FAFF-E0D9ABDD16E0}"/>
              </a:ext>
            </a:extLst>
          </p:cNvPr>
          <p:cNvCxnSpPr>
            <a:cxnSpLocks/>
          </p:cNvCxnSpPr>
          <p:nvPr/>
        </p:nvCxnSpPr>
        <p:spPr>
          <a:xfrm>
            <a:off x="1862823" y="4189798"/>
            <a:ext cx="30337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Arrow Connector 114">
            <a:extLst>
              <a:ext uri="{FF2B5EF4-FFF2-40B4-BE49-F238E27FC236}">
                <a16:creationId xmlns:a16="http://schemas.microsoft.com/office/drawing/2014/main" id="{FACC67D3-2663-7D86-7A94-809986A2FD41}"/>
              </a:ext>
            </a:extLst>
          </p:cNvPr>
          <p:cNvCxnSpPr>
            <a:cxnSpLocks/>
          </p:cNvCxnSpPr>
          <p:nvPr/>
        </p:nvCxnSpPr>
        <p:spPr>
          <a:xfrm>
            <a:off x="2146586" y="2176491"/>
            <a:ext cx="252313" cy="5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Arrow Connector 115">
            <a:extLst>
              <a:ext uri="{FF2B5EF4-FFF2-40B4-BE49-F238E27FC236}">
                <a16:creationId xmlns:a16="http://schemas.microsoft.com/office/drawing/2014/main" id="{B734181B-65A2-2B71-38DC-7E2BA46BAEA5}"/>
              </a:ext>
            </a:extLst>
          </p:cNvPr>
          <p:cNvCxnSpPr>
            <a:cxnSpLocks/>
          </p:cNvCxnSpPr>
          <p:nvPr/>
        </p:nvCxnSpPr>
        <p:spPr>
          <a:xfrm>
            <a:off x="2143325" y="1635242"/>
            <a:ext cx="252313" cy="5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Arrow Connector 117">
            <a:extLst>
              <a:ext uri="{FF2B5EF4-FFF2-40B4-BE49-F238E27FC236}">
                <a16:creationId xmlns:a16="http://schemas.microsoft.com/office/drawing/2014/main" id="{04953B96-E30C-0A4A-E1C1-911FF1C9D961}"/>
              </a:ext>
            </a:extLst>
          </p:cNvPr>
          <p:cNvCxnSpPr>
            <a:cxnSpLocks/>
          </p:cNvCxnSpPr>
          <p:nvPr/>
        </p:nvCxnSpPr>
        <p:spPr>
          <a:xfrm>
            <a:off x="4188570" y="4270691"/>
            <a:ext cx="3467823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5" name="Picture 134" descr="A picture containing blue, porcelain&#10;&#10;Description automatically generated">
            <a:extLst>
              <a:ext uri="{FF2B5EF4-FFF2-40B4-BE49-F238E27FC236}">
                <a16:creationId xmlns:a16="http://schemas.microsoft.com/office/drawing/2014/main" id="{2E9E8BAC-8D99-FB71-A33C-BADA29FD48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9351" y="390204"/>
            <a:ext cx="790229" cy="79022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0FD9E7B-A5F0-357E-00FD-095AB255246F}"/>
              </a:ext>
            </a:extLst>
          </p:cNvPr>
          <p:cNvSpPr/>
          <p:nvPr/>
        </p:nvSpPr>
        <p:spPr>
          <a:xfrm>
            <a:off x="2429589" y="3770456"/>
            <a:ext cx="1019585" cy="312148"/>
          </a:xfrm>
          <a:prstGeom prst="rect">
            <a:avLst/>
          </a:prstGeom>
          <a:solidFill>
            <a:srgbClr val="DCFFE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Ancillary Files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59BC5C6-1327-B9D9-F777-3D0B62391E26}"/>
              </a:ext>
            </a:extLst>
          </p:cNvPr>
          <p:cNvCxnSpPr>
            <a:cxnSpLocks/>
          </p:cNvCxnSpPr>
          <p:nvPr/>
        </p:nvCxnSpPr>
        <p:spPr>
          <a:xfrm>
            <a:off x="3519993" y="3937092"/>
            <a:ext cx="66857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3E6C94F2-8564-D166-6666-5E4F4649ABEF}"/>
              </a:ext>
            </a:extLst>
          </p:cNvPr>
          <p:cNvCxnSpPr>
            <a:cxnSpLocks/>
          </p:cNvCxnSpPr>
          <p:nvPr/>
        </p:nvCxnSpPr>
        <p:spPr>
          <a:xfrm>
            <a:off x="2154902" y="3913846"/>
            <a:ext cx="252313" cy="5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picture containing graphic design, graphics, poster, colorfulness&#10;&#10;Description automatically generated">
            <a:extLst>
              <a:ext uri="{FF2B5EF4-FFF2-40B4-BE49-F238E27FC236}">
                <a16:creationId xmlns:a16="http://schemas.microsoft.com/office/drawing/2014/main" id="{E84B73B3-45AE-05A8-34F3-14FFBF1929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516" y="3978318"/>
            <a:ext cx="673139" cy="67313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B1943D2-EF77-D0C5-15FD-B8C628C7C4CA}"/>
              </a:ext>
            </a:extLst>
          </p:cNvPr>
          <p:cNvSpPr txBox="1"/>
          <p:nvPr/>
        </p:nvSpPr>
        <p:spPr>
          <a:xfrm>
            <a:off x="381068" y="4820705"/>
            <a:ext cx="120898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* Mission dependent</a:t>
            </a:r>
          </a:p>
        </p:txBody>
      </p:sp>
      <p:sp>
        <p:nvSpPr>
          <p:cNvPr id="14" name="Snip Same Side Corner Rectangle 13">
            <a:extLst>
              <a:ext uri="{FF2B5EF4-FFF2-40B4-BE49-F238E27FC236}">
                <a16:creationId xmlns:a16="http://schemas.microsoft.com/office/drawing/2014/main" id="{29CC858D-F0DA-735B-9170-8F1276D92F24}"/>
              </a:ext>
            </a:extLst>
          </p:cNvPr>
          <p:cNvSpPr/>
          <p:nvPr/>
        </p:nvSpPr>
        <p:spPr>
          <a:xfrm>
            <a:off x="7699176" y="3390825"/>
            <a:ext cx="1079669" cy="1384245"/>
          </a:xfrm>
          <a:prstGeom prst="snip2SameRect">
            <a:avLst>
              <a:gd name="adj1" fmla="val 50000"/>
              <a:gd name="adj2" fmla="val 0"/>
            </a:avLst>
          </a:prstGeom>
          <a:solidFill>
            <a:srgbClr val="DCFB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6"/>
          </a:p>
        </p:txBody>
      </p:sp>
      <p:pic>
        <p:nvPicPr>
          <p:cNvPr id="15" name="Picture 14" descr="A picture containing graphic design, graphics, poster, colorfulness&#10;&#10;Description automatically generated">
            <a:extLst>
              <a:ext uri="{FF2B5EF4-FFF2-40B4-BE49-F238E27FC236}">
                <a16:creationId xmlns:a16="http://schemas.microsoft.com/office/drawing/2014/main" id="{B0814F24-7EE4-6EC1-33F8-8C329327D4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1132" y="3982353"/>
            <a:ext cx="673139" cy="67313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5ED783C-996B-1303-5F27-29EBAEC2342F}"/>
              </a:ext>
            </a:extLst>
          </p:cNvPr>
          <p:cNvCxnSpPr>
            <a:cxnSpLocks/>
          </p:cNvCxnSpPr>
          <p:nvPr/>
        </p:nvCxnSpPr>
        <p:spPr>
          <a:xfrm flipH="1">
            <a:off x="6928666" y="1847011"/>
            <a:ext cx="224652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Rectangle 31">
            <a:extLst>
              <a:ext uri="{FF2B5EF4-FFF2-40B4-BE49-F238E27FC236}">
                <a16:creationId xmlns:a16="http://schemas.microsoft.com/office/drawing/2014/main" id="{CA667982-FB7F-6423-A5BB-C74956A9EAB7}"/>
              </a:ext>
            </a:extLst>
          </p:cNvPr>
          <p:cNvSpPr/>
          <p:nvPr/>
        </p:nvSpPr>
        <p:spPr>
          <a:xfrm>
            <a:off x="5409950" y="3361401"/>
            <a:ext cx="1486151" cy="280396"/>
          </a:xfrm>
          <a:prstGeom prst="rect">
            <a:avLst/>
          </a:prstGeom>
          <a:solidFill>
            <a:srgbClr val="FFFBE9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Level-3 Mapped Files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9B667B6-E477-0A8A-898A-13DD3C2D837C}"/>
              </a:ext>
            </a:extLst>
          </p:cNvPr>
          <p:cNvSpPr/>
          <p:nvPr/>
        </p:nvSpPr>
        <p:spPr>
          <a:xfrm>
            <a:off x="5421427" y="2943118"/>
            <a:ext cx="1486151" cy="280396"/>
          </a:xfrm>
          <a:prstGeom prst="rect">
            <a:avLst/>
          </a:prstGeom>
          <a:solidFill>
            <a:srgbClr val="DCFFE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Level-3 Binned Files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7814E901-37CB-1003-123A-2CB6D062AE76}"/>
              </a:ext>
            </a:extLst>
          </p:cNvPr>
          <p:cNvSpPr/>
          <p:nvPr/>
        </p:nvSpPr>
        <p:spPr>
          <a:xfrm>
            <a:off x="5815230" y="1695861"/>
            <a:ext cx="1088554" cy="285090"/>
          </a:xfrm>
          <a:prstGeom prst="rect">
            <a:avLst/>
          </a:prstGeom>
          <a:solidFill>
            <a:srgbClr val="DCFFE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Geo Files*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0B1397D-E741-09B8-24F3-39FF1921B1A4}"/>
              </a:ext>
            </a:extLst>
          </p:cNvPr>
          <p:cNvSpPr/>
          <p:nvPr/>
        </p:nvSpPr>
        <p:spPr>
          <a:xfrm>
            <a:off x="5733514" y="2102251"/>
            <a:ext cx="1174064" cy="285090"/>
          </a:xfrm>
          <a:prstGeom prst="rect">
            <a:avLst/>
          </a:prstGeom>
          <a:solidFill>
            <a:srgbClr val="DCFFE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Level-1B Files*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0CBAFA38-6E18-8B1D-72B2-5D399833C7C8}"/>
              </a:ext>
            </a:extLst>
          </p:cNvPr>
          <p:cNvSpPr/>
          <p:nvPr/>
        </p:nvSpPr>
        <p:spPr>
          <a:xfrm>
            <a:off x="5733514" y="2516112"/>
            <a:ext cx="1174064" cy="285090"/>
          </a:xfrm>
          <a:prstGeom prst="rect">
            <a:avLst/>
          </a:prstGeom>
          <a:solidFill>
            <a:srgbClr val="DCFFE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Level-2 Files*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50126F0D-3EAB-9D7C-04F5-90B67DA18178}"/>
              </a:ext>
            </a:extLst>
          </p:cNvPr>
          <p:cNvCxnSpPr>
            <a:cxnSpLocks/>
          </p:cNvCxnSpPr>
          <p:nvPr/>
        </p:nvCxnSpPr>
        <p:spPr>
          <a:xfrm flipH="1">
            <a:off x="6935016" y="2259761"/>
            <a:ext cx="224652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4B0E4F87-251F-1098-2BBD-CF08A59260E9}"/>
              </a:ext>
            </a:extLst>
          </p:cNvPr>
          <p:cNvCxnSpPr>
            <a:cxnSpLocks/>
          </p:cNvCxnSpPr>
          <p:nvPr/>
        </p:nvCxnSpPr>
        <p:spPr>
          <a:xfrm flipH="1">
            <a:off x="6938191" y="2656636"/>
            <a:ext cx="224652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2061CAA8-A5D3-2E80-7F10-FB1D765071BB}"/>
              </a:ext>
            </a:extLst>
          </p:cNvPr>
          <p:cNvCxnSpPr>
            <a:cxnSpLocks/>
          </p:cNvCxnSpPr>
          <p:nvPr/>
        </p:nvCxnSpPr>
        <p:spPr>
          <a:xfrm flipH="1">
            <a:off x="6938191" y="3075736"/>
            <a:ext cx="224652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E748921D-AD51-40E7-65E1-1808EFF6E3F8}"/>
              </a:ext>
            </a:extLst>
          </p:cNvPr>
          <p:cNvCxnSpPr>
            <a:cxnSpLocks/>
          </p:cNvCxnSpPr>
          <p:nvPr/>
        </p:nvCxnSpPr>
        <p:spPr>
          <a:xfrm flipH="1">
            <a:off x="6938191" y="3491661"/>
            <a:ext cx="224652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7006E269-AC3A-9694-B18D-65275330C70D}"/>
              </a:ext>
            </a:extLst>
          </p:cNvPr>
          <p:cNvCxnSpPr>
            <a:cxnSpLocks/>
          </p:cNvCxnSpPr>
          <p:nvPr/>
        </p:nvCxnSpPr>
        <p:spPr>
          <a:xfrm>
            <a:off x="3971203" y="3479463"/>
            <a:ext cx="20753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D4D78E78-AA9B-1C84-BB58-18E4EBF47DF9}"/>
              </a:ext>
            </a:extLst>
          </p:cNvPr>
          <p:cNvCxnSpPr>
            <a:cxnSpLocks/>
          </p:cNvCxnSpPr>
          <p:nvPr/>
        </p:nvCxnSpPr>
        <p:spPr>
          <a:xfrm>
            <a:off x="3971203" y="3066597"/>
            <a:ext cx="22411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0D586A0A-5796-C122-779C-A28935B2D230}"/>
              </a:ext>
            </a:extLst>
          </p:cNvPr>
          <p:cNvCxnSpPr>
            <a:cxnSpLocks/>
          </p:cNvCxnSpPr>
          <p:nvPr/>
        </p:nvCxnSpPr>
        <p:spPr>
          <a:xfrm>
            <a:off x="3659882" y="2643843"/>
            <a:ext cx="51885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AD6C5189-8962-FA78-0754-19E2ABB3C328}"/>
              </a:ext>
            </a:extLst>
          </p:cNvPr>
          <p:cNvCxnSpPr>
            <a:cxnSpLocks/>
          </p:cNvCxnSpPr>
          <p:nvPr/>
        </p:nvCxnSpPr>
        <p:spPr>
          <a:xfrm>
            <a:off x="2149359" y="3052093"/>
            <a:ext cx="252313" cy="5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7F615173-7B7A-26C3-6A11-E54FAC5B4CC3}"/>
              </a:ext>
            </a:extLst>
          </p:cNvPr>
          <p:cNvCxnSpPr>
            <a:cxnSpLocks/>
          </p:cNvCxnSpPr>
          <p:nvPr/>
        </p:nvCxnSpPr>
        <p:spPr>
          <a:xfrm>
            <a:off x="2152132" y="3503751"/>
            <a:ext cx="252313" cy="5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45635EC6-4E98-9590-B2D7-B9C248AD5D14}"/>
              </a:ext>
            </a:extLst>
          </p:cNvPr>
          <p:cNvCxnSpPr>
            <a:cxnSpLocks/>
          </p:cNvCxnSpPr>
          <p:nvPr/>
        </p:nvCxnSpPr>
        <p:spPr>
          <a:xfrm>
            <a:off x="2152129" y="2589353"/>
            <a:ext cx="252313" cy="5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6FD04D75-87EB-C9CB-6F75-E8B40C1C5B9C}"/>
              </a:ext>
            </a:extLst>
          </p:cNvPr>
          <p:cNvSpPr txBox="1"/>
          <p:nvPr/>
        </p:nvSpPr>
        <p:spPr>
          <a:xfrm>
            <a:off x="7883653" y="3673421"/>
            <a:ext cx="674164" cy="265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25" dirty="0"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User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D757B442-A7AA-DE0D-2CE4-E49EBDA8F891}"/>
              </a:ext>
            </a:extLst>
          </p:cNvPr>
          <p:cNvSpPr/>
          <p:nvPr/>
        </p:nvSpPr>
        <p:spPr>
          <a:xfrm>
            <a:off x="5986841" y="4545630"/>
            <a:ext cx="1213918" cy="300228"/>
          </a:xfrm>
          <a:prstGeom prst="rect">
            <a:avLst/>
          </a:prstGeom>
          <a:solidFill>
            <a:srgbClr val="DCFFE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25" dirty="0" err="1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SeaBASS</a:t>
            </a:r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Files</a:t>
            </a:r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C320C656-8845-7E32-E2DF-6642FA24785F}"/>
              </a:ext>
            </a:extLst>
          </p:cNvPr>
          <p:cNvCxnSpPr>
            <a:cxnSpLocks/>
          </p:cNvCxnSpPr>
          <p:nvPr/>
        </p:nvCxnSpPr>
        <p:spPr>
          <a:xfrm>
            <a:off x="1700331" y="4818504"/>
            <a:ext cx="4222151" cy="1072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901BB5DF-1D57-780C-DCD0-85CDDA597E8C}"/>
              </a:ext>
            </a:extLst>
          </p:cNvPr>
          <p:cNvCxnSpPr>
            <a:cxnSpLocks/>
          </p:cNvCxnSpPr>
          <p:nvPr/>
        </p:nvCxnSpPr>
        <p:spPr>
          <a:xfrm>
            <a:off x="7279177" y="4637842"/>
            <a:ext cx="369748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D4090C02-C638-97AB-7D83-5311CF4C208D}"/>
              </a:ext>
            </a:extLst>
          </p:cNvPr>
          <p:cNvCxnSpPr>
            <a:cxnSpLocks/>
          </p:cNvCxnSpPr>
          <p:nvPr/>
        </p:nvCxnSpPr>
        <p:spPr>
          <a:xfrm flipH="1">
            <a:off x="7244841" y="4741818"/>
            <a:ext cx="374305" cy="0"/>
          </a:xfrm>
          <a:prstGeom prst="straightConnector1">
            <a:avLst/>
          </a:prstGeom>
          <a:ln>
            <a:solidFill>
              <a:schemeClr val="tx1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7" name="Rectangle 86">
            <a:extLst>
              <a:ext uri="{FF2B5EF4-FFF2-40B4-BE49-F238E27FC236}">
                <a16:creationId xmlns:a16="http://schemas.microsoft.com/office/drawing/2014/main" id="{7877B601-84AB-59D1-743C-018A21126078}"/>
              </a:ext>
            </a:extLst>
          </p:cNvPr>
          <p:cNvSpPr/>
          <p:nvPr/>
        </p:nvSpPr>
        <p:spPr>
          <a:xfrm>
            <a:off x="2434311" y="2943118"/>
            <a:ext cx="1486151" cy="280396"/>
          </a:xfrm>
          <a:prstGeom prst="rect">
            <a:avLst/>
          </a:prstGeom>
          <a:solidFill>
            <a:srgbClr val="DCFFE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Level-3 Binned Files</a:t>
            </a: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A275EF0E-B7F5-9C1F-A3AE-BEE128918D63}"/>
              </a:ext>
            </a:extLst>
          </p:cNvPr>
          <p:cNvSpPr/>
          <p:nvPr/>
        </p:nvSpPr>
        <p:spPr>
          <a:xfrm>
            <a:off x="2421647" y="3365993"/>
            <a:ext cx="1486151" cy="280396"/>
          </a:xfrm>
          <a:prstGeom prst="rect">
            <a:avLst/>
          </a:prstGeom>
          <a:solidFill>
            <a:srgbClr val="FFFBE9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Level-3 Mapped Files</a:t>
            </a: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743C7229-3381-B795-C3D3-D564C80E58A0}"/>
              </a:ext>
            </a:extLst>
          </p:cNvPr>
          <p:cNvSpPr/>
          <p:nvPr/>
        </p:nvSpPr>
        <p:spPr>
          <a:xfrm>
            <a:off x="2426870" y="2516110"/>
            <a:ext cx="1174064" cy="285090"/>
          </a:xfrm>
          <a:prstGeom prst="rect">
            <a:avLst/>
          </a:prstGeom>
          <a:solidFill>
            <a:srgbClr val="DCFFE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Level-2 Files*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3FB8B6E-9DB1-5303-28A8-E4349C0BE5E1}"/>
              </a:ext>
            </a:extLst>
          </p:cNvPr>
          <p:cNvSpPr/>
          <p:nvPr/>
        </p:nvSpPr>
        <p:spPr>
          <a:xfrm>
            <a:off x="7466613" y="2789006"/>
            <a:ext cx="1210584" cy="404225"/>
          </a:xfrm>
          <a:prstGeom prst="rect">
            <a:avLst/>
          </a:prstGeom>
          <a:solidFill>
            <a:srgbClr val="FFFBE9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ESA SNAP Processing Tools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08343FB8-A71C-0E63-95DE-26310F478E4C}"/>
              </a:ext>
            </a:extLst>
          </p:cNvPr>
          <p:cNvCxnSpPr>
            <a:cxnSpLocks/>
          </p:cNvCxnSpPr>
          <p:nvPr/>
        </p:nvCxnSpPr>
        <p:spPr>
          <a:xfrm flipH="1">
            <a:off x="8695683" y="2960265"/>
            <a:ext cx="215474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5AEC826A-4C0B-5A1B-2764-C72F8366568E}"/>
              </a:ext>
            </a:extLst>
          </p:cNvPr>
          <p:cNvCxnSpPr>
            <a:cxnSpLocks/>
          </p:cNvCxnSpPr>
          <p:nvPr/>
        </p:nvCxnSpPr>
        <p:spPr>
          <a:xfrm flipH="1">
            <a:off x="8695684" y="1713974"/>
            <a:ext cx="215474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6CD876BE-09DF-F3FB-6FD8-787CDE3B330A}"/>
              </a:ext>
            </a:extLst>
          </p:cNvPr>
          <p:cNvCxnSpPr>
            <a:cxnSpLocks/>
          </p:cNvCxnSpPr>
          <p:nvPr/>
        </p:nvCxnSpPr>
        <p:spPr>
          <a:xfrm flipV="1">
            <a:off x="8911158" y="1704830"/>
            <a:ext cx="0" cy="226792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Rectangle 39">
            <a:extLst>
              <a:ext uri="{FF2B5EF4-FFF2-40B4-BE49-F238E27FC236}">
                <a16:creationId xmlns:a16="http://schemas.microsoft.com/office/drawing/2014/main" id="{98E27129-FA3B-CBB5-4D01-ECB350ECBCFD}"/>
              </a:ext>
            </a:extLst>
          </p:cNvPr>
          <p:cNvSpPr/>
          <p:nvPr/>
        </p:nvSpPr>
        <p:spPr>
          <a:xfrm>
            <a:off x="7452342" y="627085"/>
            <a:ext cx="1225164" cy="2011429"/>
          </a:xfrm>
          <a:prstGeom prst="rect">
            <a:avLst/>
          </a:prstGeom>
          <a:solidFill>
            <a:srgbClr val="FFFBE9"/>
          </a:solidFill>
          <a:ln w="952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2AD76CC2-2EDA-3123-E3B7-5B1723566CF7}"/>
              </a:ext>
            </a:extLst>
          </p:cNvPr>
          <p:cNvCxnSpPr>
            <a:cxnSpLocks/>
          </p:cNvCxnSpPr>
          <p:nvPr/>
        </p:nvCxnSpPr>
        <p:spPr>
          <a:xfrm>
            <a:off x="7551502" y="1274464"/>
            <a:ext cx="1043361" cy="0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Rectangle 41">
            <a:extLst>
              <a:ext uri="{FF2B5EF4-FFF2-40B4-BE49-F238E27FC236}">
                <a16:creationId xmlns:a16="http://schemas.microsoft.com/office/drawing/2014/main" id="{AB5F5B26-8D80-6271-A367-6E924BF57988}"/>
              </a:ext>
            </a:extLst>
          </p:cNvPr>
          <p:cNvSpPr/>
          <p:nvPr/>
        </p:nvSpPr>
        <p:spPr>
          <a:xfrm>
            <a:off x="7471892" y="632913"/>
            <a:ext cx="1199726" cy="2011430"/>
          </a:xfrm>
          <a:prstGeom prst="rect">
            <a:avLst/>
          </a:prstGeom>
          <a:noFill/>
          <a:ln w="508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125" dirty="0" err="1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SeaDAS</a:t>
            </a:r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algn="ctr"/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General Image</a:t>
            </a:r>
          </a:p>
          <a:p>
            <a:pPr algn="ctr"/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Analysis Tools</a:t>
            </a:r>
          </a:p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Imagery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Masking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Mapping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Aggregation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Algorithms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Analysis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Statistics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71450" indent="-171450">
              <a:buFont typeface="Courier New" panose="02070309020205020404" pitchFamily="49" charset="0"/>
              <a:buChar char="o"/>
            </a:pPr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306216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F87013A-0D54-3B3C-601F-0786972E3E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884783"/>
            <a:ext cx="9144000" cy="22817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3200" b="1" i="1" dirty="0" err="1">
                <a:latin typeface="Franklin Gothic Book" panose="020B0503020102020204" pitchFamily="34" charset="0"/>
              </a:rPr>
              <a:t>SeaDAS</a:t>
            </a:r>
            <a:r>
              <a:rPr lang="en-US" sz="3200" b="1" i="1" dirty="0">
                <a:latin typeface="Franklin Gothic Book" panose="020B0503020102020204" pitchFamily="34" charset="0"/>
              </a:rPr>
              <a:t> Workflow: </a:t>
            </a:r>
            <a:r>
              <a:rPr lang="en-US" sz="3200" b="1" i="1" dirty="0">
                <a:solidFill>
                  <a:srgbClr val="0070C0"/>
                </a:solidFill>
                <a:latin typeface="Franklin Gothic Book" panose="020B0503020102020204" pitchFamily="34" charset="0"/>
              </a:rPr>
              <a:t>1</a:t>
            </a:r>
            <a:endParaRPr lang="en-US" sz="3200" b="1" i="1" dirty="0">
              <a:latin typeface="Franklin Gothic Book" panose="020B0503020102020204" pitchFamily="34" charset="0"/>
            </a:endParaRPr>
          </a:p>
          <a:p>
            <a:pPr marL="0" indent="0" algn="ctr">
              <a:buNone/>
            </a:pPr>
            <a:r>
              <a:rPr lang="en-US" sz="2000" b="1" i="1" dirty="0">
                <a:latin typeface="Franklin Gothic Book" panose="020B0503020102020204" pitchFamily="34" charset="0"/>
              </a:rPr>
              <a:t>Source file: A2023011185000.L1A_LAC</a:t>
            </a:r>
            <a:endParaRPr lang="en-US" sz="2000" b="1" i="1" dirty="0">
              <a:solidFill>
                <a:srgbClr val="0070C0"/>
              </a:solidFill>
              <a:latin typeface="Franklin Gothic Book" panose="020B0503020102020204" pitchFamily="34" charset="0"/>
            </a:endParaRPr>
          </a:p>
          <a:p>
            <a:pPr marL="0" indent="0" algn="ctr">
              <a:buNone/>
            </a:pPr>
            <a:endParaRPr lang="en-US" sz="2800" b="1" i="1" dirty="0">
              <a:solidFill>
                <a:srgbClr val="0070C0"/>
              </a:solidFill>
              <a:latin typeface="Franklin Gothic Book" panose="020B0503020102020204" pitchFamily="34" charset="0"/>
            </a:endParaRPr>
          </a:p>
          <a:p>
            <a:pPr marL="0" indent="0" algn="ctr">
              <a:buNone/>
            </a:pPr>
            <a:endParaRPr lang="en-US" sz="2800" b="1" i="1" dirty="0">
              <a:solidFill>
                <a:srgbClr val="0070C0"/>
              </a:solidFill>
              <a:latin typeface="Franklin Gothic Book" panose="020B0503020102020204" pitchFamily="34" charset="0"/>
            </a:endParaRPr>
          </a:p>
          <a:p>
            <a:pPr marL="0" indent="0" algn="ctr">
              <a:buNone/>
            </a:pPr>
            <a:endParaRPr lang="en-US" sz="2800" b="1" i="1" dirty="0">
              <a:solidFill>
                <a:srgbClr val="0070C0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9340210-F15A-C15C-EF85-0BA9C49DED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55105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E4F1FD8-ABBB-68E8-B472-BDEE665370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SeaDAS</a:t>
            </a:r>
            <a:r>
              <a:rPr lang="en-US" dirty="0"/>
              <a:t> Demo: </a:t>
            </a:r>
            <a:r>
              <a:rPr lang="en-US" dirty="0">
                <a:solidFill>
                  <a:srgbClr val="0070C0"/>
                </a:solidFill>
              </a:rPr>
              <a:t>Workflow 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34198AC-57C8-96B0-2DB8-E03AE9D8CAFE}"/>
              </a:ext>
            </a:extLst>
          </p:cNvPr>
          <p:cNvSpPr txBox="1"/>
          <p:nvPr/>
        </p:nvSpPr>
        <p:spPr>
          <a:xfrm>
            <a:off x="404647" y="5316447"/>
            <a:ext cx="8267226" cy="830997"/>
          </a:xfrm>
          <a:prstGeom prst="rect">
            <a:avLst/>
          </a:prstGeom>
          <a:solidFill>
            <a:srgbClr val="FFFCF5"/>
          </a:solidFill>
          <a:ln>
            <a:solidFill>
              <a:schemeClr val="bg2">
                <a:lumMod val="10000"/>
                <a:alpha val="24000"/>
              </a:schemeClr>
            </a:solidFill>
          </a:ln>
          <a:effectLst>
            <a:outerShdw blurRad="82873" dist="38100" dir="2700000" sx="99380" sy="99380" algn="tl" rotWithShape="0">
              <a:prstClr val="black">
                <a:alpha val="32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modis_L1B -o AQUA_MODIS.20230111T185000.L1B.sub.hdf -k AQUA_MODIS_HKM.20230111T185000.L1B.sub.hdf -q AQUA_MODIS_QKM.20230111T185000.L1B.sub.hdf AQUA_MODIS.20230111T185000.L1A.sub AQUA_MODIS.20230111T185000.GEO.sub.hdf</a:t>
            </a: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68C4B1EA-5662-DADC-52DF-5C96CE70B858}"/>
              </a:ext>
            </a:extLst>
          </p:cNvPr>
          <p:cNvCxnSpPr>
            <a:cxnSpLocks/>
          </p:cNvCxnSpPr>
          <p:nvPr/>
        </p:nvCxnSpPr>
        <p:spPr>
          <a:xfrm flipV="1">
            <a:off x="2221934" y="2351099"/>
            <a:ext cx="0" cy="22741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Rectangle 43">
            <a:extLst>
              <a:ext uri="{FF2B5EF4-FFF2-40B4-BE49-F238E27FC236}">
                <a16:creationId xmlns:a16="http://schemas.microsoft.com/office/drawing/2014/main" id="{46EC0DD8-C656-A5B7-D44D-17D0C82079B2}"/>
              </a:ext>
            </a:extLst>
          </p:cNvPr>
          <p:cNvSpPr/>
          <p:nvPr/>
        </p:nvSpPr>
        <p:spPr>
          <a:xfrm>
            <a:off x="1754636" y="1983579"/>
            <a:ext cx="964107" cy="312148"/>
          </a:xfrm>
          <a:prstGeom prst="rect">
            <a:avLst/>
          </a:prstGeom>
          <a:solidFill>
            <a:srgbClr val="DCFB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modis_L1B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32CAFFD5-7062-B340-EB6E-383AD3FDE0BE}"/>
              </a:ext>
            </a:extLst>
          </p:cNvPr>
          <p:cNvSpPr/>
          <p:nvPr/>
        </p:nvSpPr>
        <p:spPr>
          <a:xfrm>
            <a:off x="3166370" y="1971366"/>
            <a:ext cx="1075159" cy="340144"/>
          </a:xfrm>
          <a:prstGeom prst="rect">
            <a:avLst/>
          </a:prstGeom>
          <a:solidFill>
            <a:srgbClr val="B2FA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Level-1B File*</a:t>
            </a:r>
            <a:endParaRPr lang="en-US" sz="1125" b="1" dirty="0">
              <a:solidFill>
                <a:srgbClr val="C00000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DDDA67DF-C34A-4FD3-E886-63F0F10CC292}"/>
              </a:ext>
            </a:extLst>
          </p:cNvPr>
          <p:cNvCxnSpPr>
            <a:cxnSpLocks/>
          </p:cNvCxnSpPr>
          <p:nvPr/>
        </p:nvCxnSpPr>
        <p:spPr>
          <a:xfrm>
            <a:off x="2782529" y="2128529"/>
            <a:ext cx="346297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7B5047ED-F257-DA5D-7CF0-B4E406216D3A}"/>
              </a:ext>
            </a:extLst>
          </p:cNvPr>
          <p:cNvCxnSpPr>
            <a:cxnSpLocks/>
          </p:cNvCxnSpPr>
          <p:nvPr/>
        </p:nvCxnSpPr>
        <p:spPr>
          <a:xfrm>
            <a:off x="1336815" y="2766233"/>
            <a:ext cx="297642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Rectangle 50">
            <a:extLst>
              <a:ext uri="{FF2B5EF4-FFF2-40B4-BE49-F238E27FC236}">
                <a16:creationId xmlns:a16="http://schemas.microsoft.com/office/drawing/2014/main" id="{8D596DEE-C9C4-C044-17D2-B419535495C9}"/>
              </a:ext>
            </a:extLst>
          </p:cNvPr>
          <p:cNvSpPr/>
          <p:nvPr/>
        </p:nvSpPr>
        <p:spPr>
          <a:xfrm>
            <a:off x="275003" y="1974084"/>
            <a:ext cx="964107" cy="312148"/>
          </a:xfrm>
          <a:prstGeom prst="rect">
            <a:avLst/>
          </a:prstGeom>
          <a:solidFill>
            <a:srgbClr val="B2FA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Level-1A File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52F2180A-758A-AF38-49EA-854EC2E05117}"/>
              </a:ext>
            </a:extLst>
          </p:cNvPr>
          <p:cNvSpPr/>
          <p:nvPr/>
        </p:nvSpPr>
        <p:spPr>
          <a:xfrm>
            <a:off x="269932" y="2650068"/>
            <a:ext cx="964107" cy="312148"/>
          </a:xfrm>
          <a:prstGeom prst="rect">
            <a:avLst/>
          </a:prstGeom>
          <a:solidFill>
            <a:srgbClr val="DCFB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25" dirty="0" err="1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modis_GEO</a:t>
            </a:r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A7781F0E-0887-58CC-1B2B-902C3DE939E7}"/>
              </a:ext>
            </a:extLst>
          </p:cNvPr>
          <p:cNvCxnSpPr>
            <a:cxnSpLocks/>
          </p:cNvCxnSpPr>
          <p:nvPr/>
        </p:nvCxnSpPr>
        <p:spPr>
          <a:xfrm flipH="1">
            <a:off x="751986" y="2351099"/>
            <a:ext cx="1" cy="23175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E65F31E2-D614-F784-0CA1-87C431132AA4}"/>
              </a:ext>
            </a:extLst>
          </p:cNvPr>
          <p:cNvCxnSpPr>
            <a:cxnSpLocks/>
          </p:cNvCxnSpPr>
          <p:nvPr/>
        </p:nvCxnSpPr>
        <p:spPr>
          <a:xfrm flipV="1">
            <a:off x="1328174" y="2123213"/>
            <a:ext cx="374934" cy="244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2BBD2308-FFB5-4093-C86C-D67BD9190107}"/>
              </a:ext>
            </a:extLst>
          </p:cNvPr>
          <p:cNvCxnSpPr>
            <a:cxnSpLocks/>
          </p:cNvCxnSpPr>
          <p:nvPr/>
        </p:nvCxnSpPr>
        <p:spPr>
          <a:xfrm flipV="1">
            <a:off x="2778736" y="2311510"/>
            <a:ext cx="1878564" cy="49062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Rectangle 55">
            <a:extLst>
              <a:ext uri="{FF2B5EF4-FFF2-40B4-BE49-F238E27FC236}">
                <a16:creationId xmlns:a16="http://schemas.microsoft.com/office/drawing/2014/main" id="{8CC2A2CE-C860-B615-0601-444C2544EA51}"/>
              </a:ext>
            </a:extLst>
          </p:cNvPr>
          <p:cNvSpPr/>
          <p:nvPr/>
        </p:nvSpPr>
        <p:spPr>
          <a:xfrm>
            <a:off x="4744922" y="1980494"/>
            <a:ext cx="731168" cy="331016"/>
          </a:xfrm>
          <a:prstGeom prst="rect">
            <a:avLst/>
          </a:prstGeom>
          <a:solidFill>
            <a:srgbClr val="DCFB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l2gen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24CED9BB-BC56-771E-A145-1C9E64E8FA99}"/>
              </a:ext>
            </a:extLst>
          </p:cNvPr>
          <p:cNvSpPr/>
          <p:nvPr/>
        </p:nvSpPr>
        <p:spPr>
          <a:xfrm>
            <a:off x="5943231" y="1971366"/>
            <a:ext cx="880457" cy="340144"/>
          </a:xfrm>
          <a:prstGeom prst="rect">
            <a:avLst/>
          </a:prstGeom>
          <a:solidFill>
            <a:srgbClr val="B2FA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Level-2 File</a:t>
            </a:r>
          </a:p>
        </p:txBody>
      </p: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09056B58-916F-36FF-947C-5C9F82650F61}"/>
              </a:ext>
            </a:extLst>
          </p:cNvPr>
          <p:cNvCxnSpPr>
            <a:cxnSpLocks/>
          </p:cNvCxnSpPr>
          <p:nvPr/>
        </p:nvCxnSpPr>
        <p:spPr>
          <a:xfrm>
            <a:off x="4297622" y="2123213"/>
            <a:ext cx="371802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D625B2F0-F478-74F9-EEF3-8647EE7504C6}"/>
              </a:ext>
            </a:extLst>
          </p:cNvPr>
          <p:cNvCxnSpPr>
            <a:cxnSpLocks/>
          </p:cNvCxnSpPr>
          <p:nvPr/>
        </p:nvCxnSpPr>
        <p:spPr>
          <a:xfrm>
            <a:off x="5536090" y="2139805"/>
            <a:ext cx="380103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Rectangle 60">
            <a:extLst>
              <a:ext uri="{FF2B5EF4-FFF2-40B4-BE49-F238E27FC236}">
                <a16:creationId xmlns:a16="http://schemas.microsoft.com/office/drawing/2014/main" id="{FC0C71E1-0CB8-E4A1-6F2C-1E8D47B0F6F4}"/>
              </a:ext>
            </a:extLst>
          </p:cNvPr>
          <p:cNvSpPr/>
          <p:nvPr/>
        </p:nvSpPr>
        <p:spPr>
          <a:xfrm>
            <a:off x="4518149" y="2658696"/>
            <a:ext cx="957941" cy="312148"/>
          </a:xfrm>
          <a:prstGeom prst="rect">
            <a:avLst/>
          </a:prstGeom>
          <a:solidFill>
            <a:srgbClr val="B2FA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Ancillary File</a:t>
            </a:r>
          </a:p>
        </p:txBody>
      </p: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BF69C21D-4ECA-870B-9F3D-710D3D3331BA}"/>
              </a:ext>
            </a:extLst>
          </p:cNvPr>
          <p:cNvCxnSpPr>
            <a:cxnSpLocks/>
          </p:cNvCxnSpPr>
          <p:nvPr/>
        </p:nvCxnSpPr>
        <p:spPr>
          <a:xfrm flipV="1">
            <a:off x="5064012" y="2379385"/>
            <a:ext cx="0" cy="22741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3" name="Rectangle 62">
            <a:extLst>
              <a:ext uri="{FF2B5EF4-FFF2-40B4-BE49-F238E27FC236}">
                <a16:creationId xmlns:a16="http://schemas.microsoft.com/office/drawing/2014/main" id="{DBDB0B1D-488F-AE54-619B-13D3BEF93E38}"/>
              </a:ext>
            </a:extLst>
          </p:cNvPr>
          <p:cNvSpPr/>
          <p:nvPr/>
        </p:nvSpPr>
        <p:spPr>
          <a:xfrm>
            <a:off x="1689883" y="2651603"/>
            <a:ext cx="1025805" cy="308171"/>
          </a:xfrm>
          <a:prstGeom prst="rect">
            <a:avLst/>
          </a:prstGeom>
          <a:solidFill>
            <a:srgbClr val="B2FA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Geo File</a:t>
            </a:r>
            <a:endParaRPr lang="en-US" sz="1125" b="1" dirty="0">
              <a:solidFill>
                <a:srgbClr val="C00000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74463B71-CD92-A91E-5937-5B7D55D50328}"/>
              </a:ext>
            </a:extLst>
          </p:cNvPr>
          <p:cNvSpPr/>
          <p:nvPr/>
        </p:nvSpPr>
        <p:spPr>
          <a:xfrm>
            <a:off x="6969655" y="2723899"/>
            <a:ext cx="1375645" cy="340144"/>
          </a:xfrm>
          <a:prstGeom prst="rect">
            <a:avLst/>
          </a:prstGeom>
          <a:solidFill>
            <a:srgbClr val="B2FA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Level-3 Binned File</a:t>
            </a:r>
          </a:p>
        </p:txBody>
      </p: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53A5F8FF-644F-E17A-FE87-89B41A528E43}"/>
              </a:ext>
            </a:extLst>
          </p:cNvPr>
          <p:cNvCxnSpPr>
            <a:cxnSpLocks/>
          </p:cNvCxnSpPr>
          <p:nvPr/>
        </p:nvCxnSpPr>
        <p:spPr>
          <a:xfrm>
            <a:off x="6883688" y="2148933"/>
            <a:ext cx="380103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6" name="Rectangle 65">
            <a:extLst>
              <a:ext uri="{FF2B5EF4-FFF2-40B4-BE49-F238E27FC236}">
                <a16:creationId xmlns:a16="http://schemas.microsoft.com/office/drawing/2014/main" id="{71CC8AC2-A1D6-03C0-7A03-8D1AA376F389}"/>
              </a:ext>
            </a:extLst>
          </p:cNvPr>
          <p:cNvSpPr/>
          <p:nvPr/>
        </p:nvSpPr>
        <p:spPr>
          <a:xfrm>
            <a:off x="7007713" y="4142690"/>
            <a:ext cx="1431606" cy="340144"/>
          </a:xfrm>
          <a:prstGeom prst="rect">
            <a:avLst/>
          </a:prstGeom>
          <a:solidFill>
            <a:srgbClr val="B2FA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Level-3 Mapped File</a:t>
            </a:r>
          </a:p>
        </p:txBody>
      </p: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3A350047-BAFC-F19C-5F3F-E78FB7E817F7}"/>
              </a:ext>
            </a:extLst>
          </p:cNvPr>
          <p:cNvCxnSpPr>
            <a:cxnSpLocks/>
          </p:cNvCxnSpPr>
          <p:nvPr/>
        </p:nvCxnSpPr>
        <p:spPr>
          <a:xfrm>
            <a:off x="7706535" y="3857794"/>
            <a:ext cx="0" cy="19912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79610AD2-1D24-D182-73B7-4566EF4C7A01}"/>
              </a:ext>
            </a:extLst>
          </p:cNvPr>
          <p:cNvSpPr/>
          <p:nvPr/>
        </p:nvSpPr>
        <p:spPr>
          <a:xfrm>
            <a:off x="7290829" y="1998178"/>
            <a:ext cx="731168" cy="331016"/>
          </a:xfrm>
          <a:prstGeom prst="rect">
            <a:avLst/>
          </a:prstGeom>
          <a:solidFill>
            <a:srgbClr val="DCFB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l2bin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71F24DB-0F98-7E4B-7529-DC46098C58B4}"/>
              </a:ext>
            </a:extLst>
          </p:cNvPr>
          <p:cNvSpPr/>
          <p:nvPr/>
        </p:nvSpPr>
        <p:spPr>
          <a:xfrm>
            <a:off x="7263791" y="3407841"/>
            <a:ext cx="812709" cy="331016"/>
          </a:xfrm>
          <a:prstGeom prst="rect">
            <a:avLst/>
          </a:prstGeom>
          <a:solidFill>
            <a:srgbClr val="DCFB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l3mapgen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25129D80-8A30-AB1E-6CBC-7D57BCB4C754}"/>
              </a:ext>
            </a:extLst>
          </p:cNvPr>
          <p:cNvCxnSpPr>
            <a:cxnSpLocks/>
          </p:cNvCxnSpPr>
          <p:nvPr/>
        </p:nvCxnSpPr>
        <p:spPr>
          <a:xfrm flipH="1">
            <a:off x="7664411" y="2394640"/>
            <a:ext cx="1" cy="23175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ADF29717-0051-B209-4DFF-2AF6904C9114}"/>
              </a:ext>
            </a:extLst>
          </p:cNvPr>
          <p:cNvCxnSpPr>
            <a:cxnSpLocks/>
          </p:cNvCxnSpPr>
          <p:nvPr/>
        </p:nvCxnSpPr>
        <p:spPr>
          <a:xfrm flipH="1">
            <a:off x="7686182" y="3123986"/>
            <a:ext cx="1" cy="23175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49405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CAA88C3-03BA-2E70-F791-D2B352FC8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392"/>
            <a:ext cx="8359344" cy="342901"/>
          </a:xfrm>
        </p:spPr>
        <p:txBody>
          <a:bodyPr/>
          <a:lstStyle/>
          <a:p>
            <a:r>
              <a:rPr lang="en-US" dirty="0"/>
              <a:t>Workflow 1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Create MODIS L1A Extract File </a:t>
            </a:r>
            <a:r>
              <a:rPr lang="en-US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(optional)</a:t>
            </a:r>
            <a:endParaRPr lang="en-US" dirty="0">
              <a:solidFill>
                <a:srgbClr val="7030A0"/>
              </a:solidFill>
            </a:endParaRPr>
          </a:p>
        </p:txBody>
      </p:sp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37875C3F-B6AB-7962-2D99-D1CB02BBF7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6819" y="245097"/>
            <a:ext cx="645329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47480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CAA88C3-03BA-2E70-F791-D2B352FC8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392"/>
            <a:ext cx="8359344" cy="342901"/>
          </a:xfrm>
        </p:spPr>
        <p:txBody>
          <a:bodyPr/>
          <a:lstStyle/>
          <a:p>
            <a:r>
              <a:rPr lang="en-US" dirty="0"/>
              <a:t>Workflow 1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Create MODIS L1A Extract File </a:t>
            </a:r>
            <a:r>
              <a:rPr lang="en-US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(Results message)</a:t>
            </a:r>
            <a:endParaRPr lang="en-US" dirty="0"/>
          </a:p>
        </p:txBody>
      </p:sp>
      <p:pic>
        <p:nvPicPr>
          <p:cNvPr id="4" name="Picture 3" descr="A screenshot of a computer error&#10;&#10;Description automatically generated">
            <a:extLst>
              <a:ext uri="{FF2B5EF4-FFF2-40B4-BE49-F238E27FC236}">
                <a16:creationId xmlns:a16="http://schemas.microsoft.com/office/drawing/2014/main" id="{3F7B9D7C-6AEE-B7B1-1BEA-557CCF6F2E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839" y="1315523"/>
            <a:ext cx="7772400" cy="2936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46990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CAA88C3-03BA-2E70-F791-D2B352FC8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392"/>
            <a:ext cx="8359344" cy="342901"/>
          </a:xfrm>
        </p:spPr>
        <p:txBody>
          <a:bodyPr/>
          <a:lstStyle/>
          <a:p>
            <a:r>
              <a:rPr lang="en-US" dirty="0"/>
              <a:t>Workflow 1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Create MODIS GEO File</a:t>
            </a:r>
            <a:endParaRPr lang="en-US" dirty="0"/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7E9566FE-733E-700C-B142-AD28DD044F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2922" y="241596"/>
            <a:ext cx="725067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06306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CAA88C3-03BA-2E70-F791-D2B352FC8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392"/>
            <a:ext cx="8359344" cy="342901"/>
          </a:xfrm>
        </p:spPr>
        <p:txBody>
          <a:bodyPr/>
          <a:lstStyle/>
          <a:p>
            <a:r>
              <a:rPr lang="en-US" dirty="0"/>
              <a:t>Workflow 1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Create MODIS GEO File </a:t>
            </a:r>
            <a:r>
              <a:rPr lang="en-US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(Results message)</a:t>
            </a:r>
            <a:endParaRPr lang="en-US" dirty="0"/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103E1DA9-2724-8501-4A0B-AD3967E0CF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839" y="1312807"/>
            <a:ext cx="7772400" cy="3005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17277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CAA88C3-03BA-2E70-F791-D2B352FC8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392"/>
            <a:ext cx="8359344" cy="342901"/>
          </a:xfrm>
        </p:spPr>
        <p:txBody>
          <a:bodyPr/>
          <a:lstStyle/>
          <a:p>
            <a:r>
              <a:rPr lang="en-US" dirty="0"/>
              <a:t>Workflow 1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Create MODIS L1B File </a:t>
            </a:r>
            <a:r>
              <a:rPr lang="en-US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(Select </a:t>
            </a:r>
            <a:r>
              <a:rPr lang="en-US" dirty="0">
                <a:solidFill>
                  <a:srgbClr val="7030A0"/>
                </a:solidFill>
              </a:rPr>
              <a:t>”</a:t>
            </a:r>
            <a:r>
              <a:rPr lang="en-US" dirty="0" err="1">
                <a:solidFill>
                  <a:srgbClr val="7030A0"/>
                </a:solidFill>
              </a:rPr>
              <a:t>ifile</a:t>
            </a:r>
            <a:r>
              <a:rPr lang="en-US" dirty="0">
                <a:solidFill>
                  <a:srgbClr val="7030A0"/>
                </a:solidFill>
              </a:rPr>
              <a:t>” and click “Run”)</a:t>
            </a: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E7E82AA9-87BC-EFFC-2DB2-E1955D20DF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198" y="220977"/>
            <a:ext cx="773828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07732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CAA88C3-03BA-2E70-F791-D2B352FC8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392"/>
            <a:ext cx="8359344" cy="342901"/>
          </a:xfrm>
        </p:spPr>
        <p:txBody>
          <a:bodyPr/>
          <a:lstStyle/>
          <a:p>
            <a:r>
              <a:rPr lang="en-US" dirty="0"/>
              <a:t>Workflow 1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Create MODIS L1B File </a:t>
            </a:r>
            <a:r>
              <a:rPr lang="en-US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(Results message)</a:t>
            </a:r>
            <a:endParaRPr lang="en-US" dirty="0"/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84310846-E882-4960-B13A-8F5AA3EE20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176" y="1151582"/>
            <a:ext cx="7772400" cy="3007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28587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CAA88C3-03BA-2E70-F791-D2B352FC8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392"/>
            <a:ext cx="8359344" cy="342901"/>
          </a:xfrm>
        </p:spPr>
        <p:txBody>
          <a:bodyPr/>
          <a:lstStyle/>
          <a:p>
            <a:r>
              <a:rPr lang="en-US" dirty="0"/>
              <a:t>Workflow 1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Create MODIS L2 File </a:t>
            </a:r>
            <a:r>
              <a:rPr lang="en-US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en-US" dirty="0">
                <a:solidFill>
                  <a:srgbClr val="7030A0"/>
                </a:solidFill>
              </a:rPr>
              <a:t>Select “</a:t>
            </a:r>
            <a:r>
              <a:rPr lang="en-US" dirty="0" err="1">
                <a:solidFill>
                  <a:srgbClr val="7030A0"/>
                </a:solidFill>
              </a:rPr>
              <a:t>ifile</a:t>
            </a:r>
            <a:r>
              <a:rPr lang="en-US" dirty="0">
                <a:solidFill>
                  <a:srgbClr val="7030A0"/>
                </a:solidFill>
              </a:rPr>
              <a:t>”)</a:t>
            </a:r>
          </a:p>
        </p:txBody>
      </p:sp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62B5BCE3-2E80-C76B-A3E6-20AE997C4F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185" y="329939"/>
            <a:ext cx="7772400" cy="4777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2290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867" y="1216058"/>
            <a:ext cx="5782971" cy="3779275"/>
          </a:xfrm>
        </p:spPr>
        <p:txBody>
          <a:bodyPr numCol="1">
            <a:noAutofit/>
          </a:bodyPr>
          <a:lstStyle/>
          <a:p>
            <a:pPr marL="0" indent="0" algn="ctr">
              <a:buNone/>
            </a:pPr>
            <a:endParaRPr lang="en-US" sz="1200" dirty="0">
              <a:latin typeface="Franklin Gothic Book" panose="020B0503020102020204" pitchFamily="34" charset="0"/>
            </a:endParaRPr>
          </a:p>
          <a:p>
            <a:pPr marL="0" indent="0" algn="ctr">
              <a:buNone/>
            </a:pPr>
            <a:r>
              <a:rPr lang="en-US" sz="1200" dirty="0">
                <a:latin typeface="Franklin Gothic Book" panose="020B0503020102020204" pitchFamily="34" charset="0"/>
              </a:rPr>
              <a:t>  (Sea, earth and atmosphere Data Analysis System)</a:t>
            </a:r>
          </a:p>
          <a:p>
            <a:pPr marL="0" indent="0" algn="ctr">
              <a:buNone/>
            </a:pPr>
            <a:endParaRPr lang="en-US" sz="1200" dirty="0">
              <a:latin typeface="Franklin Gothic Book" panose="020B0503020102020204" pitchFamily="34" charset="0"/>
            </a:endParaRPr>
          </a:p>
          <a:p>
            <a:pPr marL="0" indent="0" algn="ctr">
              <a:buNone/>
            </a:pPr>
            <a:endParaRPr lang="en-US" sz="1200" dirty="0">
              <a:latin typeface="Franklin Gothic Book" panose="020B0503020102020204" pitchFamily="34" charset="0"/>
            </a:endParaRPr>
          </a:p>
          <a:p>
            <a:pPr marL="0" indent="0" algn="ctr">
              <a:buNone/>
            </a:pPr>
            <a:r>
              <a:rPr lang="en-US" sz="1200" dirty="0">
                <a:latin typeface="Franklin Gothic Book" panose="020B0503020102020204" pitchFamily="34" charset="0"/>
              </a:rPr>
              <a:t>NASA Software for the processing, visualization and analysis of Earth science data</a:t>
            </a:r>
          </a:p>
          <a:p>
            <a:pPr marL="0" indent="0" algn="ctr">
              <a:buNone/>
            </a:pPr>
            <a:endParaRPr lang="en-US" sz="1200" dirty="0">
              <a:latin typeface="Franklin Gothic Book" panose="020B0503020102020204" pitchFamily="34" charset="0"/>
            </a:endParaRPr>
          </a:p>
          <a:p>
            <a:pPr marL="0" indent="0" algn="ctr">
              <a:buNone/>
            </a:pPr>
            <a:endParaRPr lang="en-US" sz="1200" dirty="0">
              <a:latin typeface="Franklin Gothic Book" panose="020B0503020102020204" pitchFamily="34" charset="0"/>
            </a:endParaRPr>
          </a:p>
          <a:p>
            <a:pPr marL="0" indent="0" algn="ctr">
              <a:buNone/>
            </a:pPr>
            <a:r>
              <a:rPr lang="en-US" sz="1200" dirty="0">
                <a:latin typeface="Franklin Gothic Book" panose="020B0503020102020204" pitchFamily="34" charset="0"/>
              </a:rPr>
              <a:t>developed by NASA's Ocean Biology Processing Group (OBPG)</a:t>
            </a:r>
          </a:p>
          <a:p>
            <a:pPr marL="0" indent="0" algn="ctr">
              <a:buNone/>
            </a:pPr>
            <a:endParaRPr lang="en-US" sz="1200" dirty="0">
              <a:latin typeface="Franklin Gothic Book" panose="020B0503020102020204" pitchFamily="34" charset="0"/>
            </a:endParaRPr>
          </a:p>
          <a:p>
            <a:pPr marL="0" indent="0" algn="ctr">
              <a:buNone/>
            </a:pPr>
            <a:r>
              <a:rPr lang="en-US" sz="1200" dirty="0">
                <a:latin typeface="Franklin Gothic Book" panose="020B0503020102020204" pitchFamily="34" charset="0"/>
              </a:rPr>
              <a:t>OB.DAAC (Ocean Biology Distributed Active Archive Center) is a NASA EOSDIS DAAC</a:t>
            </a:r>
          </a:p>
          <a:p>
            <a:pPr marL="0" indent="0" algn="ctr">
              <a:buNone/>
            </a:pPr>
            <a:endParaRPr lang="en-US" sz="1200" dirty="0">
              <a:latin typeface="Franklin Gothic Book" panose="020B0503020102020204" pitchFamily="34" charset="0"/>
            </a:endParaRPr>
          </a:p>
          <a:p>
            <a:pPr marL="0" indent="0" algn="ctr">
              <a:buNone/>
            </a:pPr>
            <a:r>
              <a:rPr lang="en-US" sz="1200" dirty="0">
                <a:latin typeface="Franklin Gothic Book" panose="020B0503020102020204" pitchFamily="34" charset="0"/>
                <a:hlinkClick r:id="rId2"/>
              </a:rPr>
              <a:t>https://seadas.gsfc.nasa.gov</a:t>
            </a:r>
            <a:endParaRPr lang="en-US" sz="1200" dirty="0">
              <a:latin typeface="Franklin Gothic Book" panose="020B0503020102020204" pitchFamily="34" charset="0"/>
            </a:endParaRPr>
          </a:p>
          <a:p>
            <a:pPr marL="0" indent="0" algn="ctr">
              <a:buNone/>
            </a:pPr>
            <a:r>
              <a:rPr lang="en-US" sz="1200" dirty="0">
                <a:latin typeface="Franklin Gothic Book" panose="020B0503020102020204" pitchFamily="34" charset="0"/>
                <a:hlinkClick r:id="rId3"/>
              </a:rPr>
              <a:t>https://oceancolor.gsfc.nasa.gov</a:t>
            </a:r>
            <a:endParaRPr lang="en-US" sz="1200" dirty="0">
              <a:latin typeface="Franklin Gothic Book" panose="020B0503020102020204" pitchFamily="34" charset="0"/>
            </a:endParaRPr>
          </a:p>
          <a:p>
            <a:pPr marL="0" indent="0" algn="ctr">
              <a:buNone/>
            </a:pPr>
            <a:r>
              <a:rPr lang="en-US" sz="1200" dirty="0">
                <a:latin typeface="Franklin Gothic Book" panose="020B0503020102020204" pitchFamily="34" charset="0"/>
                <a:hlinkClick r:id="rId4"/>
              </a:rPr>
              <a:t>https://www.earthdata.nasa.gov/eosdis/daacs/obdaac</a:t>
            </a:r>
            <a:r>
              <a:rPr lang="en-US" sz="1200" dirty="0">
                <a:latin typeface="Franklin Gothic Book" panose="020B0503020102020204" pitchFamily="34" charset="0"/>
              </a:rPr>
              <a:t> </a:t>
            </a:r>
          </a:p>
          <a:p>
            <a:pPr marL="0" indent="0" algn="ctr">
              <a:buNone/>
            </a:pPr>
            <a:endParaRPr lang="en-US" sz="1200" dirty="0">
              <a:latin typeface="Franklin Gothic Book" panose="020B0503020102020204" pitchFamily="34" charset="0"/>
            </a:endParaRPr>
          </a:p>
          <a:p>
            <a:pPr marL="0" indent="0" algn="ctr">
              <a:buNone/>
            </a:pPr>
            <a:r>
              <a:rPr lang="en-US" sz="1200" dirty="0">
                <a:latin typeface="Franklin Gothic Book" panose="020B0503020102020204" pitchFamily="34" charset="0"/>
              </a:rPr>
              <a:t>EOSDIS - Earth Observing System Data and Information System</a:t>
            </a:r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7888F25D-693F-3E01-8C9F-9D91860499C6}"/>
              </a:ext>
            </a:extLst>
          </p:cNvPr>
          <p:cNvSpPr txBox="1">
            <a:spLocks/>
          </p:cNvSpPr>
          <p:nvPr/>
        </p:nvSpPr>
        <p:spPr>
          <a:xfrm>
            <a:off x="6767004" y="4347236"/>
            <a:ext cx="1656774" cy="648097"/>
          </a:xfrm>
          <a:prstGeom prst="rect">
            <a:avLst/>
          </a:prstGeom>
        </p:spPr>
        <p:txBody>
          <a:bodyPr vert="horz" lIns="96624" tIns="48312" rIns="96624" bIns="48312" rtlCol="0">
            <a:normAutofit/>
          </a:bodyPr>
          <a:lstStyle>
            <a:lvl1pPr marL="254762" indent="-254762" algn="l" defTabSz="339682" rtl="0" eaLnBrk="1" latinLnBrk="0" hangingPunct="1">
              <a:spcBef>
                <a:spcPct val="20000"/>
              </a:spcBef>
              <a:buFont typeface="Arial"/>
              <a:buChar char="•"/>
              <a:defRPr sz="1406" kern="1200" spc="14" baseline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51983" indent="-212302" algn="l" defTabSz="339682" rtl="0" eaLnBrk="1" latinLnBrk="0" hangingPunct="1">
              <a:spcBef>
                <a:spcPct val="20000"/>
              </a:spcBef>
              <a:buFont typeface="Wingdings" charset="2"/>
              <a:buChar char="Ø"/>
              <a:defRPr sz="1266" kern="1200" spc="14" baseline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849205" indent="-169840" algn="l" defTabSz="339682" rtl="0" eaLnBrk="1" latinLnBrk="0" hangingPunct="1">
              <a:spcBef>
                <a:spcPct val="20000"/>
              </a:spcBef>
              <a:buFont typeface="Courier New"/>
              <a:buChar char="o"/>
              <a:defRPr sz="1125" kern="1200" spc="14" baseline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188888" indent="-169840" algn="l" defTabSz="339682" rtl="0" eaLnBrk="1" latinLnBrk="0" hangingPunct="1">
              <a:spcBef>
                <a:spcPct val="20000"/>
              </a:spcBef>
              <a:buFont typeface="Arial"/>
              <a:buChar char="–"/>
              <a:defRPr sz="984" kern="1200" spc="14" baseline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528568" indent="-169840" algn="l" defTabSz="339682" rtl="0" eaLnBrk="1" latinLnBrk="0" hangingPunct="1">
              <a:spcBef>
                <a:spcPct val="20000"/>
              </a:spcBef>
              <a:buFont typeface="Arial"/>
              <a:buChar char="»"/>
              <a:defRPr sz="914" kern="1200" spc="14" baseline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1868251" indent="-169840" algn="l" defTabSz="339682" rtl="0" eaLnBrk="1" latinLnBrk="0" hangingPunct="1">
              <a:spcBef>
                <a:spcPct val="20000"/>
              </a:spcBef>
              <a:buFont typeface="Arial"/>
              <a:buChar char="•"/>
              <a:defRPr sz="147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07934" indent="-169840" algn="l" defTabSz="339682" rtl="0" eaLnBrk="1" latinLnBrk="0" hangingPunct="1">
              <a:spcBef>
                <a:spcPct val="20000"/>
              </a:spcBef>
              <a:buFont typeface="Arial"/>
              <a:buChar char="•"/>
              <a:defRPr sz="147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47615" indent="-169840" algn="l" defTabSz="339682" rtl="0" eaLnBrk="1" latinLnBrk="0" hangingPunct="1">
              <a:spcBef>
                <a:spcPct val="20000"/>
              </a:spcBef>
              <a:buFont typeface="Arial"/>
              <a:buChar char="•"/>
              <a:defRPr sz="147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87297" indent="-169840" algn="l" defTabSz="339682" rtl="0" eaLnBrk="1" latinLnBrk="0" hangingPunct="1">
              <a:spcBef>
                <a:spcPct val="20000"/>
              </a:spcBef>
              <a:buFont typeface="Arial"/>
              <a:buChar char="•"/>
              <a:defRPr sz="147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900" i="1" dirty="0">
                <a:solidFill>
                  <a:schemeClr val="accent6">
                    <a:lumMod val="75000"/>
                  </a:schemeClr>
                </a:solidFill>
                <a:latin typeface="Franklin Gothic Book" panose="020B0503020102020204" pitchFamily="34" charset="0"/>
              </a:rPr>
              <a:t>* Limited support</a:t>
            </a:r>
          </a:p>
          <a:p>
            <a:pPr marL="0" indent="0">
              <a:buNone/>
            </a:pPr>
            <a:r>
              <a:rPr lang="en-US" sz="900" i="1" dirty="0">
                <a:solidFill>
                  <a:srgbClr val="7030A0"/>
                </a:solidFill>
                <a:latin typeface="Franklin Gothic Book" panose="020B0503020102020204" pitchFamily="34" charset="0"/>
              </a:rPr>
              <a:t>* Planned (limited support) </a:t>
            </a:r>
          </a:p>
          <a:p>
            <a:pPr marL="0" indent="0">
              <a:buNone/>
            </a:pPr>
            <a:r>
              <a:rPr lang="en-US" sz="900" i="1" dirty="0">
                <a:solidFill>
                  <a:srgbClr val="7030A0"/>
                </a:solidFill>
                <a:latin typeface="Franklin Gothic Book" panose="020B0503020102020204" pitchFamily="34" charset="0"/>
              </a:rPr>
              <a:t>** Planned full support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B383CE8-8CEC-9B8A-B82E-469074351D3C}"/>
              </a:ext>
            </a:extLst>
          </p:cNvPr>
          <p:cNvSpPr/>
          <p:nvPr/>
        </p:nvSpPr>
        <p:spPr>
          <a:xfrm>
            <a:off x="6105343" y="476901"/>
            <a:ext cx="2628153" cy="3779275"/>
          </a:xfrm>
          <a:prstGeom prst="rect">
            <a:avLst/>
          </a:prstGeom>
          <a:solidFill>
            <a:srgbClr val="EFEABE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0CD0764-7C27-B217-0C47-10657CEAF870}"/>
              </a:ext>
            </a:extLst>
          </p:cNvPr>
          <p:cNvSpPr/>
          <p:nvPr/>
        </p:nvSpPr>
        <p:spPr>
          <a:xfrm>
            <a:off x="6236506" y="833227"/>
            <a:ext cx="1142725" cy="3301503"/>
          </a:xfrm>
          <a:prstGeom prst="rect">
            <a:avLst/>
          </a:prstGeom>
          <a:solidFill>
            <a:srgbClr val="F9FFF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spcAft>
                <a:spcPts val="200"/>
              </a:spcAft>
            </a:pPr>
            <a:r>
              <a:rPr lang="en-US" sz="1000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AVHRR   </a:t>
            </a:r>
          </a:p>
          <a:p>
            <a:pPr>
              <a:spcAft>
                <a:spcPts val="200"/>
              </a:spcAft>
            </a:pPr>
            <a:r>
              <a:rPr lang="en-US" sz="1000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CZCS</a:t>
            </a:r>
          </a:p>
          <a:p>
            <a:pPr>
              <a:spcAft>
                <a:spcPts val="200"/>
              </a:spcAft>
            </a:pPr>
            <a:r>
              <a:rPr lang="en-US" sz="1000" dirty="0">
                <a:solidFill>
                  <a:schemeClr val="accent6">
                    <a:lumMod val="75000"/>
                  </a:schemeClr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ETM+ Landsat7 </a:t>
            </a:r>
            <a:endParaRPr lang="en-US" sz="1000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200"/>
              </a:spcAft>
            </a:pPr>
            <a:r>
              <a:rPr lang="en-US" sz="1000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GOCI</a:t>
            </a:r>
          </a:p>
          <a:p>
            <a:pPr>
              <a:spcAft>
                <a:spcPts val="200"/>
              </a:spcAft>
            </a:pPr>
            <a:r>
              <a:rPr lang="en-US" sz="1000" dirty="0" err="1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HawkEye</a:t>
            </a:r>
            <a:endParaRPr lang="en-US" sz="1000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200"/>
              </a:spcAft>
            </a:pPr>
            <a:r>
              <a:rPr lang="en-US" sz="1000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HICO</a:t>
            </a:r>
          </a:p>
          <a:p>
            <a:pPr>
              <a:spcAft>
                <a:spcPts val="200"/>
              </a:spcAft>
            </a:pPr>
            <a:r>
              <a:rPr lang="en-US" sz="1000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MERIS</a:t>
            </a:r>
          </a:p>
          <a:p>
            <a:pPr>
              <a:spcAft>
                <a:spcPts val="200"/>
              </a:spcAft>
            </a:pPr>
            <a:r>
              <a:rPr lang="en-US" sz="1000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MODIS Aqua</a:t>
            </a:r>
          </a:p>
          <a:p>
            <a:pPr>
              <a:spcAft>
                <a:spcPts val="200"/>
              </a:spcAft>
            </a:pPr>
            <a:r>
              <a:rPr lang="en-US" sz="1000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MODIS Terra</a:t>
            </a:r>
          </a:p>
          <a:p>
            <a:pPr>
              <a:spcAft>
                <a:spcPts val="200"/>
              </a:spcAft>
            </a:pPr>
            <a:r>
              <a:rPr lang="en-US" sz="1000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MOS </a:t>
            </a:r>
          </a:p>
          <a:p>
            <a:pPr>
              <a:spcAft>
                <a:spcPts val="200"/>
              </a:spcAft>
            </a:pPr>
            <a:r>
              <a:rPr lang="en-US" sz="1000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MSI Sentinel 2A</a:t>
            </a:r>
          </a:p>
          <a:p>
            <a:pPr>
              <a:spcAft>
                <a:spcPts val="200"/>
              </a:spcAft>
            </a:pPr>
            <a:r>
              <a:rPr lang="en-US" sz="1000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MSI Sentinel 2B</a:t>
            </a:r>
          </a:p>
          <a:p>
            <a:pPr>
              <a:spcAft>
                <a:spcPts val="200"/>
              </a:spcAft>
            </a:pPr>
            <a:r>
              <a:rPr lang="en-US" sz="1000" dirty="0">
                <a:solidFill>
                  <a:srgbClr val="7030A0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OCI PACE**</a:t>
            </a:r>
            <a:endParaRPr lang="en-US" sz="1000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200"/>
              </a:spcAft>
            </a:pPr>
            <a:r>
              <a:rPr lang="en-US" sz="1000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OCM1    </a:t>
            </a:r>
          </a:p>
          <a:p>
            <a:pPr>
              <a:spcAft>
                <a:spcPts val="200"/>
              </a:spcAft>
            </a:pPr>
            <a:r>
              <a:rPr lang="en-US" sz="1000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OCM2    </a:t>
            </a:r>
          </a:p>
          <a:p>
            <a:pPr>
              <a:spcAft>
                <a:spcPts val="200"/>
              </a:spcAft>
            </a:pPr>
            <a:r>
              <a:rPr lang="en-US" sz="1000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OCTS</a:t>
            </a:r>
          </a:p>
          <a:p>
            <a:pPr>
              <a:spcAft>
                <a:spcPts val="200"/>
              </a:spcAft>
            </a:pPr>
            <a:r>
              <a:rPr lang="en-US" sz="1000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OLCI Sentinel 3A</a:t>
            </a:r>
          </a:p>
          <a:p>
            <a:pPr>
              <a:spcAft>
                <a:spcPts val="200"/>
              </a:spcAft>
            </a:pPr>
            <a:r>
              <a:rPr lang="en-US" sz="1000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OLCI Sentinel 3B</a:t>
            </a:r>
          </a:p>
          <a:p>
            <a:pPr>
              <a:spcAft>
                <a:spcPts val="200"/>
              </a:spcAft>
            </a:pPr>
            <a:endParaRPr lang="en-US" sz="1000" dirty="0">
              <a:solidFill>
                <a:srgbClr val="7030A0"/>
              </a:solidFill>
              <a:latin typeface="Franklin Gothic Book" panose="020B0503020102020204" pitchFamily="34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200"/>
              </a:spcAft>
            </a:pPr>
            <a:r>
              <a:rPr lang="en-US" sz="1000" dirty="0">
                <a:solidFill>
                  <a:srgbClr val="7030A0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  </a:t>
            </a:r>
          </a:p>
          <a:p>
            <a:pPr>
              <a:spcAft>
                <a:spcPts val="200"/>
              </a:spcAft>
            </a:pPr>
            <a:endParaRPr lang="en-US" sz="1000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912E719-5E32-C0C7-793B-4BEBCF1DFB9B}"/>
              </a:ext>
            </a:extLst>
          </p:cNvPr>
          <p:cNvSpPr/>
          <p:nvPr/>
        </p:nvSpPr>
        <p:spPr>
          <a:xfrm>
            <a:off x="7484429" y="834663"/>
            <a:ext cx="1142725" cy="3301502"/>
          </a:xfrm>
          <a:prstGeom prst="rect">
            <a:avLst/>
          </a:prstGeom>
          <a:solidFill>
            <a:srgbClr val="F9FFF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spcAft>
                <a:spcPts val="200"/>
              </a:spcAft>
            </a:pPr>
            <a:endParaRPr lang="en-US" sz="1000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DE4B87F-0CE3-EDA6-A836-CA9F67947093}"/>
              </a:ext>
            </a:extLst>
          </p:cNvPr>
          <p:cNvSpPr/>
          <p:nvPr/>
        </p:nvSpPr>
        <p:spPr>
          <a:xfrm>
            <a:off x="6415482" y="502433"/>
            <a:ext cx="2008296" cy="28371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25" dirty="0" err="1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SeaDAS</a:t>
            </a:r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Supported Missions</a:t>
            </a:r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FBFFF578-1D33-135A-0E4D-AF659BE445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5">
            <a:extLst>
              <a:ext uri="{FF2B5EF4-FFF2-40B4-BE49-F238E27FC236}">
                <a16:creationId xmlns:a16="http://schemas.microsoft.com/office/drawing/2014/main" id="{065D35BB-8F06-FFA4-D0E5-63B8CDCBA2DB}"/>
              </a:ext>
            </a:extLst>
          </p:cNvPr>
          <p:cNvSpPr txBox="1">
            <a:spLocks/>
          </p:cNvSpPr>
          <p:nvPr/>
        </p:nvSpPr>
        <p:spPr>
          <a:xfrm>
            <a:off x="582499" y="699763"/>
            <a:ext cx="5022644" cy="342901"/>
          </a:xfrm>
          <a:prstGeom prst="rect">
            <a:avLst/>
          </a:prstGeom>
          <a:effectLst/>
        </p:spPr>
        <p:txBody>
          <a:bodyPr vert="horz" lIns="96624" tIns="48312" rIns="96624" bIns="48312" rtlCol="0" anchor="ctr">
            <a:noAutofit/>
          </a:bodyPr>
          <a:lstStyle>
            <a:lvl1pPr algn="ctr" defTabSz="339682" rtl="0" eaLnBrk="1" latinLnBrk="0" hangingPunct="1">
              <a:spcBef>
                <a:spcPct val="0"/>
              </a:spcBef>
              <a:buNone/>
              <a:defRPr sz="1406" kern="1200" spc="35" baseline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sz="2000" dirty="0" err="1">
                <a:latin typeface="Palatino" pitchFamily="2" charset="77"/>
                <a:ea typeface="Palatino" pitchFamily="2" charset="77"/>
              </a:rPr>
              <a:t>SeaDAS</a:t>
            </a:r>
            <a:endParaRPr lang="en-US" sz="2000" dirty="0">
              <a:latin typeface="Palatino" pitchFamily="2" charset="77"/>
              <a:ea typeface="Palatino" pitchFamily="2" charset="77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3842C3A-28D5-1AC3-307E-F6A43AACF14B}"/>
              </a:ext>
            </a:extLst>
          </p:cNvPr>
          <p:cNvSpPr/>
          <p:nvPr/>
        </p:nvSpPr>
        <p:spPr>
          <a:xfrm>
            <a:off x="7484429" y="833228"/>
            <a:ext cx="1326561" cy="3301502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spcAft>
                <a:spcPts val="200"/>
              </a:spcAft>
            </a:pPr>
            <a:r>
              <a:rPr lang="en-US" sz="1000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OLI Landsat 8</a:t>
            </a:r>
          </a:p>
          <a:p>
            <a:pPr>
              <a:spcAft>
                <a:spcPts val="200"/>
              </a:spcAft>
            </a:pPr>
            <a:r>
              <a:rPr lang="en-US" sz="1000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OLI Landsat 9</a:t>
            </a:r>
          </a:p>
          <a:p>
            <a:pPr>
              <a:spcAft>
                <a:spcPts val="200"/>
              </a:spcAft>
            </a:pPr>
            <a:r>
              <a:rPr lang="en-US" sz="1000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OSMI </a:t>
            </a:r>
          </a:p>
          <a:p>
            <a:pPr>
              <a:spcAft>
                <a:spcPts val="200"/>
              </a:spcAft>
            </a:pPr>
            <a:r>
              <a:rPr lang="en-US" sz="1000" dirty="0" err="1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SeaWiFS</a:t>
            </a:r>
            <a:endParaRPr lang="en-US" sz="1000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200"/>
              </a:spcAft>
            </a:pPr>
            <a:r>
              <a:rPr lang="en-US" sz="1000" dirty="0">
                <a:solidFill>
                  <a:schemeClr val="accent6">
                    <a:lumMod val="75000"/>
                  </a:schemeClr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TM Landsat 5 </a:t>
            </a:r>
            <a:endParaRPr lang="en-US" sz="1000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200"/>
              </a:spcAft>
            </a:pPr>
            <a:r>
              <a:rPr lang="en-US" sz="1000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VIIRS Suomi NPP</a:t>
            </a:r>
          </a:p>
          <a:p>
            <a:pPr>
              <a:spcAft>
                <a:spcPts val="200"/>
              </a:spcAft>
            </a:pPr>
            <a:r>
              <a:rPr lang="en-US" sz="1000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VIIRS NOAA20</a:t>
            </a:r>
          </a:p>
          <a:p>
            <a:pPr>
              <a:spcAft>
                <a:spcPts val="200"/>
              </a:spcAft>
            </a:pPr>
            <a:r>
              <a:rPr lang="en-US" sz="1000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VIIRS NOAA21</a:t>
            </a:r>
          </a:p>
          <a:p>
            <a:pPr>
              <a:spcAft>
                <a:spcPts val="200"/>
              </a:spcAft>
            </a:pPr>
            <a:r>
              <a:rPr lang="en-US" sz="1000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    </a:t>
            </a:r>
          </a:p>
          <a:p>
            <a:pPr>
              <a:spcAft>
                <a:spcPts val="200"/>
              </a:spcAft>
            </a:pPr>
            <a:r>
              <a:rPr lang="en-US" sz="1000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Polarimeters:</a:t>
            </a:r>
          </a:p>
          <a:p>
            <a:pPr>
              <a:spcAft>
                <a:spcPts val="200"/>
              </a:spcAft>
            </a:pPr>
            <a:r>
              <a:rPr lang="en-US" sz="1000" dirty="0">
                <a:solidFill>
                  <a:srgbClr val="7030A0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    HARP2 PACE*</a:t>
            </a:r>
            <a:endParaRPr lang="en-US" sz="1000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200"/>
              </a:spcAft>
            </a:pPr>
            <a:r>
              <a:rPr lang="en-US" sz="1000" dirty="0">
                <a:solidFill>
                  <a:schemeClr val="accent6">
                    <a:lumMod val="75000"/>
                  </a:schemeClr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    MISR</a:t>
            </a:r>
            <a:r>
              <a:rPr lang="en-US" sz="1000" dirty="0">
                <a:solidFill>
                  <a:srgbClr val="7030A0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   </a:t>
            </a:r>
          </a:p>
          <a:p>
            <a:pPr>
              <a:spcAft>
                <a:spcPts val="200"/>
              </a:spcAft>
            </a:pPr>
            <a:r>
              <a:rPr lang="en-US" sz="1000" dirty="0">
                <a:solidFill>
                  <a:srgbClr val="7030A0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    </a:t>
            </a:r>
            <a:r>
              <a:rPr lang="en-US" sz="1000" dirty="0" err="1">
                <a:solidFill>
                  <a:srgbClr val="7030A0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SPEXone</a:t>
            </a:r>
            <a:r>
              <a:rPr lang="en-US" sz="1000" dirty="0">
                <a:solidFill>
                  <a:srgbClr val="7030A0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 PACE*</a:t>
            </a:r>
          </a:p>
          <a:p>
            <a:pPr>
              <a:spcAft>
                <a:spcPts val="200"/>
              </a:spcAft>
            </a:pPr>
            <a:r>
              <a:rPr lang="en-US" sz="1000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Airborne Sensors:</a:t>
            </a:r>
          </a:p>
          <a:p>
            <a:pPr>
              <a:spcAft>
                <a:spcPts val="200"/>
              </a:spcAft>
            </a:pPr>
            <a:r>
              <a:rPr lang="en-US" sz="1000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     </a:t>
            </a:r>
            <a:r>
              <a:rPr lang="en-US" sz="1000" dirty="0">
                <a:solidFill>
                  <a:schemeClr val="accent6">
                    <a:lumMod val="75000"/>
                  </a:schemeClr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AVIRIS </a:t>
            </a:r>
          </a:p>
          <a:p>
            <a:pPr>
              <a:spcAft>
                <a:spcPts val="200"/>
              </a:spcAft>
            </a:pPr>
            <a:r>
              <a:rPr lang="en-US" sz="1000" dirty="0">
                <a:solidFill>
                  <a:schemeClr val="accent6">
                    <a:lumMod val="75000"/>
                  </a:schemeClr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     PRISM</a:t>
            </a:r>
          </a:p>
          <a:p>
            <a:pPr>
              <a:spcAft>
                <a:spcPts val="200"/>
              </a:spcAft>
            </a:pPr>
            <a:endParaRPr lang="en-US" sz="1000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255300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CAA88C3-03BA-2E70-F791-D2B352FC8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392"/>
            <a:ext cx="8359344" cy="342901"/>
          </a:xfrm>
        </p:spPr>
        <p:txBody>
          <a:bodyPr/>
          <a:lstStyle/>
          <a:p>
            <a:r>
              <a:rPr lang="en-US" dirty="0"/>
              <a:t>Workflow 1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Create MODIS L2 File </a:t>
            </a:r>
            <a:r>
              <a:rPr lang="en-US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(Select “Get Ancillary”)</a:t>
            </a:r>
            <a:endParaRPr lang="en-US" dirty="0">
              <a:solidFill>
                <a:srgbClr val="7030A0"/>
              </a:solidFill>
            </a:endParaRPr>
          </a:p>
        </p:txBody>
      </p:sp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62B5BCE3-2E80-C76B-A3E6-20AE997C4F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185" y="329939"/>
            <a:ext cx="7772400" cy="4777812"/>
          </a:xfrm>
          <a:prstGeom prst="rect">
            <a:avLst/>
          </a:prstGeom>
        </p:spPr>
      </p:pic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331DF235-8DA7-E08E-7646-431685A773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8812" y="577676"/>
            <a:ext cx="7019130" cy="404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82494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CAA88C3-03BA-2E70-F791-D2B352FC8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392"/>
            <a:ext cx="8359344" cy="342901"/>
          </a:xfrm>
        </p:spPr>
        <p:txBody>
          <a:bodyPr/>
          <a:lstStyle/>
          <a:p>
            <a:r>
              <a:rPr lang="en-US" dirty="0"/>
              <a:t>Workflow 1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Create MODIS L2 File </a:t>
            </a:r>
            <a:r>
              <a:rPr lang="en-US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(Ancillary files have been loaded)</a:t>
            </a:r>
            <a:endParaRPr lang="en-US" dirty="0">
              <a:solidFill>
                <a:srgbClr val="7030A0"/>
              </a:solidFill>
            </a:endParaRPr>
          </a:p>
        </p:txBody>
      </p:sp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A7F830A7-6FA0-7098-3688-B4DB29E034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185" y="329939"/>
            <a:ext cx="7772400" cy="4777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00615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CAA88C3-03BA-2E70-F791-D2B352FC8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392"/>
            <a:ext cx="8359344" cy="342901"/>
          </a:xfrm>
        </p:spPr>
        <p:txBody>
          <a:bodyPr/>
          <a:lstStyle/>
          <a:p>
            <a:r>
              <a:rPr lang="en-US" dirty="0"/>
              <a:t>Workflow 1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Create MODIS L2 File </a:t>
            </a:r>
            <a:r>
              <a:rPr lang="en-US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(Select some more products)</a:t>
            </a:r>
            <a:endParaRPr lang="en-US" dirty="0">
              <a:solidFill>
                <a:srgbClr val="7030A0"/>
              </a:solidFill>
            </a:endParaRP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D1FAE758-D143-D03F-9143-29EABD0C5F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382" y="335866"/>
            <a:ext cx="7772400" cy="4777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55383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CAA88C3-03BA-2E70-F791-D2B352FC8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392"/>
            <a:ext cx="8359344" cy="342901"/>
          </a:xfrm>
        </p:spPr>
        <p:txBody>
          <a:bodyPr/>
          <a:lstStyle/>
          <a:p>
            <a:r>
              <a:rPr lang="en-US" dirty="0"/>
              <a:t>Workflow 1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Create MODIS L2 File </a:t>
            </a:r>
            <a:r>
              <a:rPr lang="en-US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(Parameter “l2prod” has been updated)</a:t>
            </a:r>
            <a:endParaRPr lang="en-US" dirty="0">
              <a:solidFill>
                <a:srgbClr val="7030A0"/>
              </a:solidFill>
            </a:endParaRP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E8884956-003F-1B9D-F617-F3EE9C7E99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185" y="329939"/>
            <a:ext cx="7772400" cy="5026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07895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CAA88C3-03BA-2E70-F791-D2B352FC8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392"/>
            <a:ext cx="8359344" cy="342901"/>
          </a:xfrm>
        </p:spPr>
        <p:txBody>
          <a:bodyPr/>
          <a:lstStyle/>
          <a:p>
            <a:r>
              <a:rPr lang="en-US" dirty="0"/>
              <a:t>Workflow 1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Create MODIS L2 File </a:t>
            </a:r>
            <a:r>
              <a:rPr lang="en-US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(Rename “</a:t>
            </a:r>
            <a:r>
              <a:rPr lang="en-US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ofile</a:t>
            </a:r>
            <a:r>
              <a:rPr lang="en-US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” and click “Run”)</a:t>
            </a:r>
            <a:endParaRPr lang="en-US" dirty="0">
              <a:solidFill>
                <a:srgbClr val="7030A0"/>
              </a:solidFill>
            </a:endParaRP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9A4F0A21-1C14-4826-B373-BED9FD2AF7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382" y="335866"/>
            <a:ext cx="7772400" cy="5026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79025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CAA88C3-03BA-2E70-F791-D2B352FC8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392"/>
            <a:ext cx="8359344" cy="342901"/>
          </a:xfrm>
        </p:spPr>
        <p:txBody>
          <a:bodyPr/>
          <a:lstStyle/>
          <a:p>
            <a:r>
              <a:rPr lang="en-US" dirty="0"/>
              <a:t>Workflow 1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Create MODIS L2 File </a:t>
            </a:r>
            <a:r>
              <a:rPr lang="en-US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(Results message)</a:t>
            </a:r>
            <a:endParaRPr lang="en-US" dirty="0">
              <a:solidFill>
                <a:srgbClr val="7030A0"/>
              </a:solidFill>
            </a:endParaRPr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35A9DDA9-E915-2BE3-D239-C0F645245E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176" y="1080345"/>
            <a:ext cx="7772400" cy="2723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28051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CAA88C3-03BA-2E70-F791-D2B352FC8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392"/>
            <a:ext cx="8359344" cy="342901"/>
          </a:xfrm>
        </p:spPr>
        <p:txBody>
          <a:bodyPr/>
          <a:lstStyle/>
          <a:p>
            <a:r>
              <a:rPr lang="en-US" dirty="0"/>
              <a:t>Workflow 1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View the Created MODIS L2 File</a:t>
            </a:r>
            <a:endParaRPr lang="en-US" dirty="0"/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17537592-E1B4-C943-42AD-173DDC4B22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326" y="173842"/>
            <a:ext cx="748307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83062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CAA88C3-03BA-2E70-F791-D2B352FC8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392"/>
            <a:ext cx="8359344" cy="342901"/>
          </a:xfrm>
        </p:spPr>
        <p:txBody>
          <a:bodyPr/>
          <a:lstStyle/>
          <a:p>
            <a:r>
              <a:rPr lang="en-US" dirty="0"/>
              <a:t>Workflow 1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Create L3 Binned File</a:t>
            </a:r>
            <a:r>
              <a:rPr lang="en-US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en-US" dirty="0">
                <a:solidFill>
                  <a:srgbClr val="7030A0"/>
                </a:solidFill>
              </a:rPr>
              <a:t>Select “</a:t>
            </a:r>
            <a:r>
              <a:rPr lang="en-US" dirty="0" err="1">
                <a:solidFill>
                  <a:srgbClr val="7030A0"/>
                </a:solidFill>
              </a:rPr>
              <a:t>ifile</a:t>
            </a:r>
            <a:r>
              <a:rPr lang="en-US" dirty="0">
                <a:solidFill>
                  <a:srgbClr val="7030A0"/>
                </a:solidFill>
              </a:rPr>
              <a:t>”)</a:t>
            </a:r>
            <a:endParaRPr lang="en-US" dirty="0"/>
          </a:p>
        </p:txBody>
      </p:sp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F98981A9-11F3-C918-8EDE-7954E63D75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674" y="593889"/>
            <a:ext cx="7772400" cy="4407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20645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CAA88C3-03BA-2E70-F791-D2B352FC8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392"/>
            <a:ext cx="8359344" cy="342901"/>
          </a:xfrm>
        </p:spPr>
        <p:txBody>
          <a:bodyPr/>
          <a:lstStyle/>
          <a:p>
            <a:r>
              <a:rPr lang="en-US" dirty="0"/>
              <a:t>Workflow 1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Create L3 Binned File </a:t>
            </a:r>
            <a:r>
              <a:rPr lang="en-US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(Select “l3bprod”, “</a:t>
            </a:r>
            <a:r>
              <a:rPr lang="en-US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prodtype</a:t>
            </a:r>
            <a:r>
              <a:rPr lang="en-US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”, and “resolution”)</a:t>
            </a:r>
            <a:endParaRPr lang="en-US" dirty="0">
              <a:solidFill>
                <a:srgbClr val="7030A0"/>
              </a:solidFill>
            </a:endParaRPr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1B376743-5062-9A0E-1381-6AC68C28F3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674" y="593889"/>
            <a:ext cx="7772400" cy="4393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94812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97849885-8917-83D6-CE10-55429F9D70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674" y="593889"/>
            <a:ext cx="7772400" cy="4393095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BCAA88C3-03BA-2E70-F791-D2B352FC8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392"/>
            <a:ext cx="8359344" cy="342901"/>
          </a:xfrm>
        </p:spPr>
        <p:txBody>
          <a:bodyPr/>
          <a:lstStyle/>
          <a:p>
            <a:r>
              <a:rPr lang="en-US" dirty="0"/>
              <a:t>Workflow 1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Create L3 Binned File </a:t>
            </a:r>
            <a:r>
              <a:rPr lang="en-US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(Click “</a:t>
            </a:r>
            <a:r>
              <a:rPr lang="en-US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flaguse</a:t>
            </a:r>
            <a:r>
              <a:rPr lang="en-US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” and specify any desired flags)</a:t>
            </a:r>
            <a:endParaRPr lang="en-US" dirty="0">
              <a:solidFill>
                <a:srgbClr val="7030A0"/>
              </a:solidFill>
            </a:endParaRPr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5A15D4B5-36E0-71A8-AD89-01A3E992DA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5797" y="391332"/>
            <a:ext cx="3448203" cy="4798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4861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5855204-89AC-9631-4D57-19B9BA2731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1220" y="492232"/>
            <a:ext cx="8601560" cy="820101"/>
          </a:xfrm>
        </p:spPr>
        <p:txBody>
          <a:bodyPr>
            <a:noAutofit/>
          </a:bodyPr>
          <a:lstStyle/>
          <a:p>
            <a:r>
              <a:rPr lang="en-US" sz="1200" dirty="0">
                <a:latin typeface="Franklin Gothic Book" panose="020B0503020102020204" pitchFamily="34" charset="0"/>
              </a:rPr>
              <a:t>1987 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“System Concept for Wide Field-of-View Observation of Ocean Phenomena From Space”</a:t>
            </a:r>
          </a:p>
          <a:p>
            <a:pPr lvl="1"/>
            <a:r>
              <a:rPr lang="en-US" sz="1200" dirty="0">
                <a:latin typeface="Franklin Gothic Book" panose="020B0503020102020204" pitchFamily="34" charset="0"/>
              </a:rPr>
              <a:t>Specifications report outlines </a:t>
            </a:r>
            <a:r>
              <a:rPr lang="en-US" sz="1200" dirty="0" err="1">
                <a:latin typeface="Franklin Gothic Book" panose="020B0503020102020204" pitchFamily="34" charset="0"/>
              </a:rPr>
              <a:t>SeaWiFS</a:t>
            </a:r>
            <a:r>
              <a:rPr lang="en-US" sz="1200" dirty="0">
                <a:latin typeface="Franklin Gothic Book" panose="020B0503020102020204" pitchFamily="34" charset="0"/>
              </a:rPr>
              <a:t> as an improved </a:t>
            </a:r>
            <a:r>
              <a:rPr lang="en-US" sz="1200" dirty="0" err="1">
                <a:latin typeface="Franklin Gothic Book" panose="020B0503020102020204" pitchFamily="34" charset="0"/>
              </a:rPr>
              <a:t>oceancolor</a:t>
            </a:r>
            <a:r>
              <a:rPr lang="en-US" sz="1200" dirty="0">
                <a:latin typeface="Franklin Gothic Book" panose="020B0503020102020204" pitchFamily="34" charset="0"/>
              </a:rPr>
              <a:t> sensor</a:t>
            </a:r>
          </a:p>
          <a:p>
            <a:pPr lvl="2"/>
            <a:r>
              <a:rPr lang="en-US" sz="1200" dirty="0">
                <a:latin typeface="Franklin Gothic Book" panose="020B0503020102020204" pitchFamily="34" charset="0"/>
              </a:rPr>
              <a:t>Nimbus-7 Coastal Zone Color Scanner (CZCS) had ceased operating (Oct 1978 – June 1986)</a:t>
            </a:r>
          </a:p>
          <a:p>
            <a:endParaRPr lang="en-US" sz="1200" dirty="0">
              <a:latin typeface="Franklin Gothic Book" panose="020B05030201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7217700-EA40-9DF8-4CC3-F2CD377ED1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SeaDAS</a:t>
            </a:r>
            <a:r>
              <a:rPr lang="en-US" dirty="0"/>
              <a:t> Historical Perspective</a:t>
            </a:r>
          </a:p>
        </p:txBody>
      </p:sp>
      <p:pic>
        <p:nvPicPr>
          <p:cNvPr id="4" name="Picture 3" descr="photo.JPG">
            <a:extLst>
              <a:ext uri="{FF2B5EF4-FFF2-40B4-BE49-F238E27FC236}">
                <a16:creationId xmlns:a16="http://schemas.microsoft.com/office/drawing/2014/main" id="{623DAAAE-7001-F1D4-BCC2-82E7D4BA3A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9000"/>
                    </a14:imgEffect>
                    <a14:imgEffect>
                      <a14:brightnessContrast bright="41000" contrast="8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3" t="14054" r="9847" b="9722"/>
          <a:stretch/>
        </p:blipFill>
        <p:spPr>
          <a:xfrm>
            <a:off x="442880" y="1216241"/>
            <a:ext cx="1479199" cy="1050710"/>
          </a:xfrm>
          <a:prstGeom prst="rect">
            <a:avLst/>
          </a:prstGeom>
        </p:spPr>
      </p:pic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17318334-AA99-805D-0DDC-F98276E9D515}"/>
              </a:ext>
            </a:extLst>
          </p:cNvPr>
          <p:cNvSpPr txBox="1">
            <a:spLocks/>
          </p:cNvSpPr>
          <p:nvPr/>
        </p:nvSpPr>
        <p:spPr>
          <a:xfrm>
            <a:off x="2587679" y="1216241"/>
            <a:ext cx="6466537" cy="1272960"/>
          </a:xfrm>
          <a:prstGeom prst="rect">
            <a:avLst/>
          </a:prstGeom>
        </p:spPr>
        <p:txBody>
          <a:bodyPr vert="horz" lIns="96624" tIns="48312" rIns="96624" bIns="48312" rtlCol="0">
            <a:normAutofit/>
          </a:bodyPr>
          <a:lstStyle>
            <a:lvl1pPr marL="254762" indent="-254762" algn="l" defTabSz="339682" rtl="0" eaLnBrk="1" latinLnBrk="0" hangingPunct="1">
              <a:spcBef>
                <a:spcPct val="20000"/>
              </a:spcBef>
              <a:buFont typeface="Arial"/>
              <a:buChar char="•"/>
              <a:defRPr sz="1406" kern="1200" spc="14" baseline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51983" indent="-212302" algn="l" defTabSz="339682" rtl="0" eaLnBrk="1" latinLnBrk="0" hangingPunct="1">
              <a:spcBef>
                <a:spcPct val="20000"/>
              </a:spcBef>
              <a:buFont typeface="Wingdings" charset="2"/>
              <a:buChar char="Ø"/>
              <a:defRPr sz="1266" kern="1200" spc="14" baseline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849205" indent="-169840" algn="l" defTabSz="339682" rtl="0" eaLnBrk="1" latinLnBrk="0" hangingPunct="1">
              <a:spcBef>
                <a:spcPct val="20000"/>
              </a:spcBef>
              <a:buFont typeface="Courier New"/>
              <a:buChar char="o"/>
              <a:defRPr sz="1125" kern="1200" spc="14" baseline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188888" indent="-169840" algn="l" defTabSz="339682" rtl="0" eaLnBrk="1" latinLnBrk="0" hangingPunct="1">
              <a:spcBef>
                <a:spcPct val="20000"/>
              </a:spcBef>
              <a:buFont typeface="Arial"/>
              <a:buChar char="–"/>
              <a:defRPr sz="984" kern="1200" spc="14" baseline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528568" indent="-169840" algn="l" defTabSz="339682" rtl="0" eaLnBrk="1" latinLnBrk="0" hangingPunct="1">
              <a:spcBef>
                <a:spcPct val="20000"/>
              </a:spcBef>
              <a:buFont typeface="Arial"/>
              <a:buChar char="»"/>
              <a:defRPr sz="914" kern="1200" spc="14" baseline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1868251" indent="-169840" algn="l" defTabSz="339682" rtl="0" eaLnBrk="1" latinLnBrk="0" hangingPunct="1">
              <a:spcBef>
                <a:spcPct val="20000"/>
              </a:spcBef>
              <a:buFont typeface="Arial"/>
              <a:buChar char="•"/>
              <a:defRPr sz="147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07934" indent="-169840" algn="l" defTabSz="339682" rtl="0" eaLnBrk="1" latinLnBrk="0" hangingPunct="1">
              <a:spcBef>
                <a:spcPct val="20000"/>
              </a:spcBef>
              <a:buFont typeface="Arial"/>
              <a:buChar char="•"/>
              <a:defRPr sz="147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47615" indent="-169840" algn="l" defTabSz="339682" rtl="0" eaLnBrk="1" latinLnBrk="0" hangingPunct="1">
              <a:spcBef>
                <a:spcPct val="20000"/>
              </a:spcBef>
              <a:buFont typeface="Arial"/>
              <a:buChar char="•"/>
              <a:defRPr sz="147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87297" indent="-169840" algn="l" defTabSz="339682" rtl="0" eaLnBrk="1" latinLnBrk="0" hangingPunct="1">
              <a:spcBef>
                <a:spcPct val="20000"/>
              </a:spcBef>
              <a:buFont typeface="Arial"/>
              <a:buChar char="•"/>
              <a:defRPr sz="147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latin typeface="Franklin Gothic Book" panose="020B0503020102020204" pitchFamily="34" charset="0"/>
              </a:rPr>
              <a:t>Early 1990s </a:t>
            </a:r>
            <a:r>
              <a:rPr lang="en-US" sz="1200" dirty="0" err="1">
                <a:latin typeface="Franklin Gothic Book" panose="020B0503020102020204" pitchFamily="34" charset="0"/>
              </a:rPr>
              <a:t>SeaDAS</a:t>
            </a:r>
            <a:r>
              <a:rPr lang="en-US" sz="1200" dirty="0">
                <a:latin typeface="Franklin Gothic Book" panose="020B0503020102020204" pitchFamily="34" charset="0"/>
              </a:rPr>
              <a:t> Vision</a:t>
            </a:r>
          </a:p>
          <a:p>
            <a:pPr lvl="1"/>
            <a:r>
              <a:rPr lang="en-US" sz="1200" dirty="0">
                <a:latin typeface="Franklin Gothic Book" panose="020B0503020102020204" pitchFamily="34" charset="0"/>
              </a:rPr>
              <a:t>Provide user community with tools to work with the satellite data</a:t>
            </a:r>
          </a:p>
          <a:p>
            <a:pPr lvl="2"/>
            <a:r>
              <a:rPr lang="en-US" sz="1200" dirty="0">
                <a:latin typeface="Franklin Gothic Book" panose="020B0503020102020204" pitchFamily="34" charset="0"/>
              </a:rPr>
              <a:t>Visualization &amp; Analysis of distributed NASA products: levels 1, 2 and 3</a:t>
            </a:r>
          </a:p>
          <a:p>
            <a:pPr lvl="2"/>
            <a:r>
              <a:rPr lang="en-US" sz="1200" dirty="0">
                <a:latin typeface="Franklin Gothic Book" panose="020B0503020102020204" pitchFamily="34" charset="0"/>
              </a:rPr>
              <a:t>Processing: Identically reproduce all standard NASA products: levels 1, 2 and 3</a:t>
            </a:r>
          </a:p>
          <a:p>
            <a:pPr lvl="1"/>
            <a:r>
              <a:rPr lang="en-US" sz="1200" dirty="0">
                <a:latin typeface="Franklin Gothic Book" panose="020B0503020102020204" pitchFamily="34" charset="0"/>
              </a:rPr>
              <a:t>Continually evolve to keep up with technology</a:t>
            </a:r>
          </a:p>
          <a:p>
            <a:endParaRPr lang="en-US" sz="1200" dirty="0">
              <a:latin typeface="Franklin Gothic Book" panose="020B0503020102020204" pitchFamily="34" charset="0"/>
            </a:endParaRPr>
          </a:p>
          <a:p>
            <a:endParaRPr lang="en-US" sz="1200" dirty="0">
              <a:latin typeface="Franklin Gothic Book" panose="020B0503020102020204" pitchFamily="34" charset="0"/>
            </a:endParaRPr>
          </a:p>
        </p:txBody>
      </p:sp>
      <p:pic>
        <p:nvPicPr>
          <p:cNvPr id="5" name="Picture 7" descr="&#10;SeaDAS.gif                                                     00000F43 Organized                      B48011DA:">
            <a:extLst>
              <a:ext uri="{FF2B5EF4-FFF2-40B4-BE49-F238E27FC236}">
                <a16:creationId xmlns:a16="http://schemas.microsoft.com/office/drawing/2014/main" id="{E287705A-D038-9CF9-30CB-E60639DC1A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338" b="-6705"/>
          <a:stretch/>
        </p:blipFill>
        <p:spPr bwMode="auto">
          <a:xfrm>
            <a:off x="3746991" y="2409022"/>
            <a:ext cx="689668" cy="537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A picture containing graphic design, graphics, poster, colorfulness&#10;&#10;Description automatically generated">
            <a:extLst>
              <a:ext uri="{FF2B5EF4-FFF2-40B4-BE49-F238E27FC236}">
                <a16:creationId xmlns:a16="http://schemas.microsoft.com/office/drawing/2014/main" id="{063795FA-AEA8-83B7-3A4C-AC2503101F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35058" y="3784482"/>
            <a:ext cx="366376" cy="366376"/>
          </a:xfrm>
          <a:prstGeom prst="rect">
            <a:avLst/>
          </a:prstGeom>
          <a:ln w="12700">
            <a:noFill/>
          </a:ln>
        </p:spPr>
      </p:pic>
      <p:pic>
        <p:nvPicPr>
          <p:cNvPr id="12" name="Picture 11" descr="SeaDAS.splash.sm.png">
            <a:extLst>
              <a:ext uri="{FF2B5EF4-FFF2-40B4-BE49-F238E27FC236}">
                <a16:creationId xmlns:a16="http://schemas.microsoft.com/office/drawing/2014/main" id="{F968BEA0-CDE0-0565-7E98-73A70FB6B1A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0988" r="11500"/>
          <a:stretch/>
        </p:blipFill>
        <p:spPr>
          <a:xfrm>
            <a:off x="4870828" y="3358403"/>
            <a:ext cx="827093" cy="366375"/>
          </a:xfrm>
          <a:prstGeom prst="rect">
            <a:avLst/>
          </a:prstGeom>
          <a:effectLst/>
        </p:spPr>
      </p:pic>
      <p:pic>
        <p:nvPicPr>
          <p:cNvPr id="14" name="Picture 13" descr="A close-up of a logo&#10;&#10;Description automatically generated">
            <a:extLst>
              <a:ext uri="{FF2B5EF4-FFF2-40B4-BE49-F238E27FC236}">
                <a16:creationId xmlns:a16="http://schemas.microsoft.com/office/drawing/2014/main" id="{5E1F739C-168E-BB48-C78B-CD462DE313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29334" y="3358403"/>
            <a:ext cx="372100" cy="366375"/>
          </a:xfrm>
          <a:prstGeom prst="rect">
            <a:avLst/>
          </a:prstGeom>
        </p:spPr>
      </p:pic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748AAAF6-59F9-41DD-88A9-B94ADFD5224F}"/>
              </a:ext>
            </a:extLst>
          </p:cNvPr>
          <p:cNvSpPr txBox="1">
            <a:spLocks/>
          </p:cNvSpPr>
          <p:nvPr/>
        </p:nvSpPr>
        <p:spPr>
          <a:xfrm>
            <a:off x="271220" y="2382909"/>
            <a:ext cx="3733513" cy="650768"/>
          </a:xfrm>
          <a:prstGeom prst="rect">
            <a:avLst/>
          </a:prstGeom>
        </p:spPr>
        <p:txBody>
          <a:bodyPr vert="horz" lIns="96624" tIns="48312" rIns="96624" bIns="48312" rtlCol="0">
            <a:noAutofit/>
          </a:bodyPr>
          <a:lstStyle>
            <a:lvl1pPr marL="254762" indent="-254762" algn="l" defTabSz="339682" rtl="0" eaLnBrk="1" latinLnBrk="0" hangingPunct="1">
              <a:spcBef>
                <a:spcPct val="20000"/>
              </a:spcBef>
              <a:buFont typeface="Arial"/>
              <a:buChar char="•"/>
              <a:defRPr sz="1406" kern="1200" spc="14" baseline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51983" indent="-212302" algn="l" defTabSz="339682" rtl="0" eaLnBrk="1" latinLnBrk="0" hangingPunct="1">
              <a:spcBef>
                <a:spcPct val="20000"/>
              </a:spcBef>
              <a:buFont typeface="Wingdings" charset="2"/>
              <a:buChar char="Ø"/>
              <a:defRPr sz="1266" kern="1200" spc="14" baseline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849205" indent="-169840" algn="l" defTabSz="339682" rtl="0" eaLnBrk="1" latinLnBrk="0" hangingPunct="1">
              <a:spcBef>
                <a:spcPct val="20000"/>
              </a:spcBef>
              <a:buFont typeface="Courier New"/>
              <a:buChar char="o"/>
              <a:defRPr sz="1125" kern="1200" spc="14" baseline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188888" indent="-169840" algn="l" defTabSz="339682" rtl="0" eaLnBrk="1" latinLnBrk="0" hangingPunct="1">
              <a:spcBef>
                <a:spcPct val="20000"/>
              </a:spcBef>
              <a:buFont typeface="Arial"/>
              <a:buChar char="–"/>
              <a:defRPr sz="984" kern="1200" spc="14" baseline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528568" indent="-169840" algn="l" defTabSz="339682" rtl="0" eaLnBrk="1" latinLnBrk="0" hangingPunct="1">
              <a:spcBef>
                <a:spcPct val="20000"/>
              </a:spcBef>
              <a:buFont typeface="Arial"/>
              <a:buChar char="»"/>
              <a:defRPr sz="914" kern="1200" spc="14" baseline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1868251" indent="-169840" algn="l" defTabSz="339682" rtl="0" eaLnBrk="1" latinLnBrk="0" hangingPunct="1">
              <a:spcBef>
                <a:spcPct val="20000"/>
              </a:spcBef>
              <a:buFont typeface="Arial"/>
              <a:buChar char="•"/>
              <a:defRPr sz="147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07934" indent="-169840" algn="l" defTabSz="339682" rtl="0" eaLnBrk="1" latinLnBrk="0" hangingPunct="1">
              <a:spcBef>
                <a:spcPct val="20000"/>
              </a:spcBef>
              <a:buFont typeface="Arial"/>
              <a:buChar char="•"/>
              <a:defRPr sz="147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47615" indent="-169840" algn="l" defTabSz="339682" rtl="0" eaLnBrk="1" latinLnBrk="0" hangingPunct="1">
              <a:spcBef>
                <a:spcPct val="20000"/>
              </a:spcBef>
              <a:buFont typeface="Arial"/>
              <a:buChar char="•"/>
              <a:defRPr sz="147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87297" indent="-169840" algn="l" defTabSz="339682" rtl="0" eaLnBrk="1" latinLnBrk="0" hangingPunct="1">
              <a:spcBef>
                <a:spcPct val="20000"/>
              </a:spcBef>
              <a:buFont typeface="Arial"/>
              <a:buChar char="•"/>
              <a:defRPr sz="147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latin typeface="Franklin Gothic Book" panose="020B0503020102020204" pitchFamily="34" charset="0"/>
              </a:rPr>
              <a:t>1994 July: </a:t>
            </a:r>
            <a:r>
              <a:rPr lang="en-US" sz="1200" dirty="0" err="1">
                <a:latin typeface="Franklin Gothic Book" panose="020B0503020102020204" pitchFamily="34" charset="0"/>
              </a:rPr>
              <a:t>SeaDAS</a:t>
            </a:r>
            <a:r>
              <a:rPr lang="en-US" sz="1200" dirty="0">
                <a:latin typeface="Franklin Gothic Book" panose="020B0503020102020204" pitchFamily="34" charset="0"/>
              </a:rPr>
              <a:t> Beta release</a:t>
            </a:r>
          </a:p>
          <a:p>
            <a:pPr lvl="1"/>
            <a:r>
              <a:rPr lang="en-US" sz="1200" dirty="0" err="1">
                <a:latin typeface="Franklin Gothic Book" panose="020B0503020102020204" pitchFamily="34" charset="0"/>
              </a:rPr>
              <a:t>SeaDAS</a:t>
            </a:r>
            <a:r>
              <a:rPr lang="en-US" sz="1200" dirty="0">
                <a:latin typeface="Franklin Gothic Book" panose="020B0503020102020204" pitchFamily="34" charset="0"/>
              </a:rPr>
              <a:t> (</a:t>
            </a:r>
            <a:r>
              <a:rPr lang="en-US" sz="1200" dirty="0" err="1">
                <a:latin typeface="Franklin Gothic Book" panose="020B0503020102020204" pitchFamily="34" charset="0"/>
              </a:rPr>
              <a:t>SeaWiFS</a:t>
            </a:r>
            <a:r>
              <a:rPr lang="en-US" sz="1200" dirty="0">
                <a:latin typeface="Franklin Gothic Book" panose="020B0503020102020204" pitchFamily="34" charset="0"/>
              </a:rPr>
              <a:t> Data Analysis System)</a:t>
            </a:r>
          </a:p>
          <a:p>
            <a:endParaRPr lang="en-US" sz="1200" dirty="0">
              <a:latin typeface="Franklin Gothic Book" panose="020B0503020102020204" pitchFamily="34" charset="0"/>
            </a:endParaRPr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3E8EEFBB-E789-2A86-5B7F-B6DF886353C6}"/>
              </a:ext>
            </a:extLst>
          </p:cNvPr>
          <p:cNvSpPr txBox="1">
            <a:spLocks/>
          </p:cNvSpPr>
          <p:nvPr/>
        </p:nvSpPr>
        <p:spPr>
          <a:xfrm>
            <a:off x="271220" y="3047597"/>
            <a:ext cx="5613113" cy="457739"/>
          </a:xfrm>
          <a:prstGeom prst="rect">
            <a:avLst/>
          </a:prstGeom>
        </p:spPr>
        <p:txBody>
          <a:bodyPr vert="horz" lIns="96624" tIns="48312" rIns="96624" bIns="48312" rtlCol="0">
            <a:noAutofit/>
          </a:bodyPr>
          <a:lstStyle>
            <a:lvl1pPr marL="254762" indent="-254762" algn="l" defTabSz="339682" rtl="0" eaLnBrk="1" latinLnBrk="0" hangingPunct="1">
              <a:spcBef>
                <a:spcPct val="20000"/>
              </a:spcBef>
              <a:buFont typeface="Arial"/>
              <a:buChar char="•"/>
              <a:defRPr sz="1406" kern="1200" spc="14" baseline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51983" indent="-212302" algn="l" defTabSz="339682" rtl="0" eaLnBrk="1" latinLnBrk="0" hangingPunct="1">
              <a:spcBef>
                <a:spcPct val="20000"/>
              </a:spcBef>
              <a:buFont typeface="Wingdings" charset="2"/>
              <a:buChar char="Ø"/>
              <a:defRPr sz="1266" kern="1200" spc="14" baseline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849205" indent="-169840" algn="l" defTabSz="339682" rtl="0" eaLnBrk="1" latinLnBrk="0" hangingPunct="1">
              <a:spcBef>
                <a:spcPct val="20000"/>
              </a:spcBef>
              <a:buFont typeface="Courier New"/>
              <a:buChar char="o"/>
              <a:defRPr sz="1125" kern="1200" spc="14" baseline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188888" indent="-169840" algn="l" defTabSz="339682" rtl="0" eaLnBrk="1" latinLnBrk="0" hangingPunct="1">
              <a:spcBef>
                <a:spcPct val="20000"/>
              </a:spcBef>
              <a:buFont typeface="Arial"/>
              <a:buChar char="–"/>
              <a:defRPr sz="984" kern="1200" spc="14" baseline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528568" indent="-169840" algn="l" defTabSz="339682" rtl="0" eaLnBrk="1" latinLnBrk="0" hangingPunct="1">
              <a:spcBef>
                <a:spcPct val="20000"/>
              </a:spcBef>
              <a:buFont typeface="Arial"/>
              <a:buChar char="»"/>
              <a:defRPr sz="914" kern="1200" spc="14" baseline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1868251" indent="-169840" algn="l" defTabSz="339682" rtl="0" eaLnBrk="1" latinLnBrk="0" hangingPunct="1">
              <a:spcBef>
                <a:spcPct val="20000"/>
              </a:spcBef>
              <a:buFont typeface="Arial"/>
              <a:buChar char="•"/>
              <a:defRPr sz="147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07934" indent="-169840" algn="l" defTabSz="339682" rtl="0" eaLnBrk="1" latinLnBrk="0" hangingPunct="1">
              <a:spcBef>
                <a:spcPct val="20000"/>
              </a:spcBef>
              <a:buFont typeface="Arial"/>
              <a:buChar char="•"/>
              <a:defRPr sz="147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47615" indent="-169840" algn="l" defTabSz="339682" rtl="0" eaLnBrk="1" latinLnBrk="0" hangingPunct="1">
              <a:spcBef>
                <a:spcPct val="20000"/>
              </a:spcBef>
              <a:buFont typeface="Arial"/>
              <a:buChar char="•"/>
              <a:defRPr sz="147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87297" indent="-169840" algn="l" defTabSz="339682" rtl="0" eaLnBrk="1" latinLnBrk="0" hangingPunct="1">
              <a:spcBef>
                <a:spcPct val="20000"/>
              </a:spcBef>
              <a:buFont typeface="Arial"/>
              <a:buChar char="•"/>
              <a:defRPr sz="147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300"/>
              </a:spcAft>
            </a:pPr>
            <a:r>
              <a:rPr lang="en-US" sz="1200" dirty="0">
                <a:latin typeface="Franklin Gothic Book" panose="020B0503020102020204" pitchFamily="34" charset="0"/>
              </a:rPr>
              <a:t>1997 Sep:  </a:t>
            </a:r>
            <a:r>
              <a:rPr lang="en-US" sz="1200" dirty="0" err="1">
                <a:latin typeface="Franklin Gothic Book" panose="020B0503020102020204" pitchFamily="34" charset="0"/>
              </a:rPr>
              <a:t>SeaDAS</a:t>
            </a:r>
            <a:r>
              <a:rPr lang="en-US" sz="1200" dirty="0">
                <a:latin typeface="Franklin Gothic Book" panose="020B0503020102020204" pitchFamily="34" charset="0"/>
              </a:rPr>
              <a:t> release (version 3.0B3)  : supports </a:t>
            </a:r>
            <a:r>
              <a:rPr lang="en-US" sz="1200" dirty="0" err="1">
                <a:latin typeface="Franklin Gothic Book" panose="020B0503020102020204" pitchFamily="34" charset="0"/>
              </a:rPr>
              <a:t>SeaWiFS</a:t>
            </a:r>
            <a:r>
              <a:rPr lang="en-US" sz="1200" dirty="0">
                <a:latin typeface="Franklin Gothic Book" panose="020B0503020102020204" pitchFamily="34" charset="0"/>
              </a:rPr>
              <a:t> operations</a:t>
            </a:r>
          </a:p>
          <a:p>
            <a:endParaRPr lang="en-US" sz="1200" dirty="0">
              <a:latin typeface="Franklin Gothic Book" panose="020B0503020102020204" pitchFamily="34" charset="0"/>
            </a:endParaRPr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D71BE49D-F56A-1021-D3C8-23E462BC193D}"/>
              </a:ext>
            </a:extLst>
          </p:cNvPr>
          <p:cNvSpPr txBox="1">
            <a:spLocks/>
          </p:cNvSpPr>
          <p:nvPr/>
        </p:nvSpPr>
        <p:spPr>
          <a:xfrm>
            <a:off x="271220" y="3421755"/>
            <a:ext cx="4058113" cy="424274"/>
          </a:xfrm>
          <a:prstGeom prst="rect">
            <a:avLst/>
          </a:prstGeom>
        </p:spPr>
        <p:txBody>
          <a:bodyPr vert="horz" lIns="96624" tIns="48312" rIns="96624" bIns="48312" rtlCol="0">
            <a:noAutofit/>
          </a:bodyPr>
          <a:lstStyle>
            <a:lvl1pPr marL="254762" indent="-254762" algn="l" defTabSz="339682" rtl="0" eaLnBrk="1" latinLnBrk="0" hangingPunct="1">
              <a:spcBef>
                <a:spcPct val="20000"/>
              </a:spcBef>
              <a:buFont typeface="Arial"/>
              <a:buChar char="•"/>
              <a:defRPr sz="1406" kern="1200" spc="14" baseline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51983" indent="-212302" algn="l" defTabSz="339682" rtl="0" eaLnBrk="1" latinLnBrk="0" hangingPunct="1">
              <a:spcBef>
                <a:spcPct val="20000"/>
              </a:spcBef>
              <a:buFont typeface="Wingdings" charset="2"/>
              <a:buChar char="Ø"/>
              <a:defRPr sz="1266" kern="1200" spc="14" baseline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849205" indent="-169840" algn="l" defTabSz="339682" rtl="0" eaLnBrk="1" latinLnBrk="0" hangingPunct="1">
              <a:spcBef>
                <a:spcPct val="20000"/>
              </a:spcBef>
              <a:buFont typeface="Courier New"/>
              <a:buChar char="o"/>
              <a:defRPr sz="1125" kern="1200" spc="14" baseline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188888" indent="-169840" algn="l" defTabSz="339682" rtl="0" eaLnBrk="1" latinLnBrk="0" hangingPunct="1">
              <a:spcBef>
                <a:spcPct val="20000"/>
              </a:spcBef>
              <a:buFont typeface="Arial"/>
              <a:buChar char="–"/>
              <a:defRPr sz="984" kern="1200" spc="14" baseline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528568" indent="-169840" algn="l" defTabSz="339682" rtl="0" eaLnBrk="1" latinLnBrk="0" hangingPunct="1">
              <a:spcBef>
                <a:spcPct val="20000"/>
              </a:spcBef>
              <a:buFont typeface="Arial"/>
              <a:buChar char="»"/>
              <a:defRPr sz="914" kern="1200" spc="14" baseline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1868251" indent="-169840" algn="l" defTabSz="339682" rtl="0" eaLnBrk="1" latinLnBrk="0" hangingPunct="1">
              <a:spcBef>
                <a:spcPct val="20000"/>
              </a:spcBef>
              <a:buFont typeface="Arial"/>
              <a:buChar char="•"/>
              <a:defRPr sz="147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07934" indent="-169840" algn="l" defTabSz="339682" rtl="0" eaLnBrk="1" latinLnBrk="0" hangingPunct="1">
              <a:spcBef>
                <a:spcPct val="20000"/>
              </a:spcBef>
              <a:buFont typeface="Arial"/>
              <a:buChar char="•"/>
              <a:defRPr sz="147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47615" indent="-169840" algn="l" defTabSz="339682" rtl="0" eaLnBrk="1" latinLnBrk="0" hangingPunct="1">
              <a:spcBef>
                <a:spcPct val="20000"/>
              </a:spcBef>
              <a:buFont typeface="Arial"/>
              <a:buChar char="•"/>
              <a:defRPr sz="147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87297" indent="-169840" algn="l" defTabSz="339682" rtl="0" eaLnBrk="1" latinLnBrk="0" hangingPunct="1">
              <a:spcBef>
                <a:spcPct val="20000"/>
              </a:spcBef>
              <a:buFont typeface="Arial"/>
              <a:buChar char="•"/>
              <a:defRPr sz="147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300"/>
              </a:spcAft>
            </a:pPr>
            <a:r>
              <a:rPr lang="en-US" sz="1200" dirty="0">
                <a:latin typeface="Franklin Gothic Book" panose="020B0503020102020204" pitchFamily="34" charset="0"/>
              </a:rPr>
              <a:t>2012: </a:t>
            </a:r>
            <a:r>
              <a:rPr lang="en-US" sz="1200" dirty="0" err="1">
                <a:latin typeface="Franklin Gothic Book" panose="020B0503020102020204" pitchFamily="34" charset="0"/>
              </a:rPr>
              <a:t>SeaDAS</a:t>
            </a:r>
            <a:r>
              <a:rPr lang="en-US" sz="1200" dirty="0">
                <a:latin typeface="Franklin Gothic Book" panose="020B0503020102020204" pitchFamily="34" charset="0"/>
              </a:rPr>
              <a:t> integrates BEAM GUI interface software </a:t>
            </a:r>
          </a:p>
          <a:p>
            <a:endParaRPr lang="en-US" sz="1200" dirty="0">
              <a:latin typeface="Franklin Gothic Book" panose="020B0503020102020204" pitchFamily="34" charset="0"/>
            </a:endParaRPr>
          </a:p>
          <a:p>
            <a:endParaRPr lang="en-US" sz="1200" dirty="0">
              <a:latin typeface="Franklin Gothic Book" panose="020B0503020102020204" pitchFamily="34" charset="0"/>
            </a:endParaRPr>
          </a:p>
        </p:txBody>
      </p:sp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53DC8EDD-F020-65F8-B42A-B7A7CB3FE0E1}"/>
              </a:ext>
            </a:extLst>
          </p:cNvPr>
          <p:cNvSpPr txBox="1">
            <a:spLocks/>
          </p:cNvSpPr>
          <p:nvPr/>
        </p:nvSpPr>
        <p:spPr>
          <a:xfrm>
            <a:off x="271221" y="3803222"/>
            <a:ext cx="4058112" cy="424274"/>
          </a:xfrm>
          <a:prstGeom prst="rect">
            <a:avLst/>
          </a:prstGeom>
        </p:spPr>
        <p:txBody>
          <a:bodyPr vert="horz" lIns="96624" tIns="48312" rIns="96624" bIns="48312" rtlCol="0">
            <a:noAutofit/>
          </a:bodyPr>
          <a:lstStyle>
            <a:lvl1pPr marL="254762" indent="-254762" algn="l" defTabSz="339682" rtl="0" eaLnBrk="1" latinLnBrk="0" hangingPunct="1">
              <a:spcBef>
                <a:spcPct val="20000"/>
              </a:spcBef>
              <a:buFont typeface="Arial"/>
              <a:buChar char="•"/>
              <a:defRPr sz="1406" kern="1200" spc="14" baseline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51983" indent="-212302" algn="l" defTabSz="339682" rtl="0" eaLnBrk="1" latinLnBrk="0" hangingPunct="1">
              <a:spcBef>
                <a:spcPct val="20000"/>
              </a:spcBef>
              <a:buFont typeface="Wingdings" charset="2"/>
              <a:buChar char="Ø"/>
              <a:defRPr sz="1266" kern="1200" spc="14" baseline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849205" indent="-169840" algn="l" defTabSz="339682" rtl="0" eaLnBrk="1" latinLnBrk="0" hangingPunct="1">
              <a:spcBef>
                <a:spcPct val="20000"/>
              </a:spcBef>
              <a:buFont typeface="Courier New"/>
              <a:buChar char="o"/>
              <a:defRPr sz="1125" kern="1200" spc="14" baseline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188888" indent="-169840" algn="l" defTabSz="339682" rtl="0" eaLnBrk="1" latinLnBrk="0" hangingPunct="1">
              <a:spcBef>
                <a:spcPct val="20000"/>
              </a:spcBef>
              <a:buFont typeface="Arial"/>
              <a:buChar char="–"/>
              <a:defRPr sz="984" kern="1200" spc="14" baseline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528568" indent="-169840" algn="l" defTabSz="339682" rtl="0" eaLnBrk="1" latinLnBrk="0" hangingPunct="1">
              <a:spcBef>
                <a:spcPct val="20000"/>
              </a:spcBef>
              <a:buFont typeface="Arial"/>
              <a:buChar char="»"/>
              <a:defRPr sz="914" kern="1200" spc="14" baseline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1868251" indent="-169840" algn="l" defTabSz="339682" rtl="0" eaLnBrk="1" latinLnBrk="0" hangingPunct="1">
              <a:spcBef>
                <a:spcPct val="20000"/>
              </a:spcBef>
              <a:buFont typeface="Arial"/>
              <a:buChar char="•"/>
              <a:defRPr sz="147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07934" indent="-169840" algn="l" defTabSz="339682" rtl="0" eaLnBrk="1" latinLnBrk="0" hangingPunct="1">
              <a:spcBef>
                <a:spcPct val="20000"/>
              </a:spcBef>
              <a:buFont typeface="Arial"/>
              <a:buChar char="•"/>
              <a:defRPr sz="147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47615" indent="-169840" algn="l" defTabSz="339682" rtl="0" eaLnBrk="1" latinLnBrk="0" hangingPunct="1">
              <a:spcBef>
                <a:spcPct val="20000"/>
              </a:spcBef>
              <a:buFont typeface="Arial"/>
              <a:buChar char="•"/>
              <a:defRPr sz="147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87297" indent="-169840" algn="l" defTabSz="339682" rtl="0" eaLnBrk="1" latinLnBrk="0" hangingPunct="1">
              <a:spcBef>
                <a:spcPct val="20000"/>
              </a:spcBef>
              <a:buFont typeface="Arial"/>
              <a:buChar char="•"/>
              <a:defRPr sz="147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300"/>
              </a:spcAft>
            </a:pPr>
            <a:r>
              <a:rPr lang="en-US" sz="1200" dirty="0">
                <a:latin typeface="Franklin Gothic Book" panose="020B0503020102020204" pitchFamily="34" charset="0"/>
              </a:rPr>
              <a:t>2021: </a:t>
            </a:r>
            <a:r>
              <a:rPr lang="en-US" sz="1200" dirty="0" err="1">
                <a:latin typeface="Franklin Gothic Book" panose="020B0503020102020204" pitchFamily="34" charset="0"/>
              </a:rPr>
              <a:t>SeaDAS</a:t>
            </a:r>
            <a:r>
              <a:rPr lang="en-US" sz="1200" dirty="0">
                <a:latin typeface="Franklin Gothic Book" panose="020B0503020102020204" pitchFamily="34" charset="0"/>
              </a:rPr>
              <a:t> integrates SNAP GUI interface software</a:t>
            </a:r>
          </a:p>
          <a:p>
            <a:endParaRPr lang="en-US" sz="1200" dirty="0">
              <a:latin typeface="Franklin Gothic Book" panose="020B0503020102020204" pitchFamily="34" charset="0"/>
            </a:endParaRPr>
          </a:p>
        </p:txBody>
      </p:sp>
      <p:sp>
        <p:nvSpPr>
          <p:cNvPr id="13" name="Content Placeholder 1">
            <a:extLst>
              <a:ext uri="{FF2B5EF4-FFF2-40B4-BE49-F238E27FC236}">
                <a16:creationId xmlns:a16="http://schemas.microsoft.com/office/drawing/2014/main" id="{27544830-41AF-12B2-48F8-6B64D61CD334}"/>
              </a:ext>
            </a:extLst>
          </p:cNvPr>
          <p:cNvSpPr txBox="1">
            <a:spLocks/>
          </p:cNvSpPr>
          <p:nvPr/>
        </p:nvSpPr>
        <p:spPr>
          <a:xfrm>
            <a:off x="271220" y="4195710"/>
            <a:ext cx="5613113" cy="662833"/>
          </a:xfrm>
          <a:prstGeom prst="rect">
            <a:avLst/>
          </a:prstGeom>
        </p:spPr>
        <p:txBody>
          <a:bodyPr vert="horz" lIns="96624" tIns="48312" rIns="96624" bIns="48312" rtlCol="0">
            <a:noAutofit/>
          </a:bodyPr>
          <a:lstStyle>
            <a:lvl1pPr marL="254762" indent="-254762" algn="l" defTabSz="339682" rtl="0" eaLnBrk="1" latinLnBrk="0" hangingPunct="1">
              <a:spcBef>
                <a:spcPct val="20000"/>
              </a:spcBef>
              <a:buFont typeface="Arial"/>
              <a:buChar char="•"/>
              <a:defRPr sz="1406" kern="1200" spc="14" baseline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51983" indent="-212302" algn="l" defTabSz="339682" rtl="0" eaLnBrk="1" latinLnBrk="0" hangingPunct="1">
              <a:spcBef>
                <a:spcPct val="20000"/>
              </a:spcBef>
              <a:buFont typeface="Wingdings" charset="2"/>
              <a:buChar char="Ø"/>
              <a:defRPr sz="1266" kern="1200" spc="14" baseline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849205" indent="-169840" algn="l" defTabSz="339682" rtl="0" eaLnBrk="1" latinLnBrk="0" hangingPunct="1">
              <a:spcBef>
                <a:spcPct val="20000"/>
              </a:spcBef>
              <a:buFont typeface="Courier New"/>
              <a:buChar char="o"/>
              <a:defRPr sz="1125" kern="1200" spc="14" baseline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188888" indent="-169840" algn="l" defTabSz="339682" rtl="0" eaLnBrk="1" latinLnBrk="0" hangingPunct="1">
              <a:spcBef>
                <a:spcPct val="20000"/>
              </a:spcBef>
              <a:buFont typeface="Arial"/>
              <a:buChar char="–"/>
              <a:defRPr sz="984" kern="1200" spc="14" baseline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528568" indent="-169840" algn="l" defTabSz="339682" rtl="0" eaLnBrk="1" latinLnBrk="0" hangingPunct="1">
              <a:spcBef>
                <a:spcPct val="20000"/>
              </a:spcBef>
              <a:buFont typeface="Arial"/>
              <a:buChar char="»"/>
              <a:defRPr sz="914" kern="1200" spc="14" baseline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1868251" indent="-169840" algn="l" defTabSz="339682" rtl="0" eaLnBrk="1" latinLnBrk="0" hangingPunct="1">
              <a:spcBef>
                <a:spcPct val="20000"/>
              </a:spcBef>
              <a:buFont typeface="Arial"/>
              <a:buChar char="•"/>
              <a:defRPr sz="147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07934" indent="-169840" algn="l" defTabSz="339682" rtl="0" eaLnBrk="1" latinLnBrk="0" hangingPunct="1">
              <a:spcBef>
                <a:spcPct val="20000"/>
              </a:spcBef>
              <a:buFont typeface="Arial"/>
              <a:buChar char="•"/>
              <a:defRPr sz="147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47615" indent="-169840" algn="l" defTabSz="339682" rtl="0" eaLnBrk="1" latinLnBrk="0" hangingPunct="1">
              <a:spcBef>
                <a:spcPct val="20000"/>
              </a:spcBef>
              <a:buFont typeface="Arial"/>
              <a:buChar char="•"/>
              <a:defRPr sz="147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87297" indent="-169840" algn="l" defTabSz="339682" rtl="0" eaLnBrk="1" latinLnBrk="0" hangingPunct="1">
              <a:spcBef>
                <a:spcPct val="20000"/>
              </a:spcBef>
              <a:buFont typeface="Arial"/>
              <a:buChar char="•"/>
              <a:defRPr sz="147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latin typeface="Franklin Gothic Book" panose="020B0503020102020204" pitchFamily="34" charset="0"/>
              </a:rPr>
              <a:t>2023: Supports 24 missions (version 8.3.0)</a:t>
            </a:r>
          </a:p>
          <a:p>
            <a:pPr lvl="1"/>
            <a:r>
              <a:rPr lang="en-US" sz="1200" dirty="0" err="1">
                <a:latin typeface="Franklin Gothic Book" panose="020B0503020102020204" pitchFamily="34" charset="0"/>
              </a:rPr>
              <a:t>SeaDAS</a:t>
            </a:r>
            <a:r>
              <a:rPr lang="en-US" sz="1200" dirty="0">
                <a:latin typeface="Franklin Gothic Book" panose="020B0503020102020204" pitchFamily="34" charset="0"/>
              </a:rPr>
              <a:t> (Sea, earth and atmosphere Data Analysis System)</a:t>
            </a:r>
          </a:p>
          <a:p>
            <a:endParaRPr lang="en-US" sz="1200" dirty="0">
              <a:latin typeface="Franklin Gothic Book" panose="020B0503020102020204" pitchFamily="34" charset="0"/>
            </a:endParaRPr>
          </a:p>
          <a:p>
            <a:endParaRPr lang="en-US" sz="1200" dirty="0"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0762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/>
      <p:bldP spid="8" grpId="0"/>
      <p:bldP spid="9" grpId="0"/>
      <p:bldP spid="11" grpId="0"/>
      <p:bldP spid="13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CAA88C3-03BA-2E70-F791-D2B352FC8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392"/>
            <a:ext cx="8359344" cy="342901"/>
          </a:xfrm>
        </p:spPr>
        <p:txBody>
          <a:bodyPr/>
          <a:lstStyle/>
          <a:p>
            <a:r>
              <a:rPr lang="en-US" dirty="0"/>
              <a:t>Workflow 1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Create L3 Binned File </a:t>
            </a:r>
            <a:r>
              <a:rPr lang="en-US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(“</a:t>
            </a:r>
            <a:r>
              <a:rPr lang="en-US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flaguse</a:t>
            </a:r>
            <a:r>
              <a:rPr lang="en-US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” has been updated)</a:t>
            </a:r>
            <a:endParaRPr lang="en-US" dirty="0">
              <a:solidFill>
                <a:srgbClr val="7030A0"/>
              </a:solidFill>
            </a:endParaRPr>
          </a:p>
        </p:txBody>
      </p:sp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F67A1E01-1C3C-9B8A-0B5A-1355ADAA2F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674" y="593889"/>
            <a:ext cx="7772400" cy="4393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33572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CAA88C3-03BA-2E70-F791-D2B352FC8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392"/>
            <a:ext cx="8359344" cy="342901"/>
          </a:xfrm>
        </p:spPr>
        <p:txBody>
          <a:bodyPr/>
          <a:lstStyle/>
          <a:p>
            <a:r>
              <a:rPr lang="en-US" dirty="0"/>
              <a:t>Workflow 1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Create L3 Binned File </a:t>
            </a:r>
            <a:r>
              <a:rPr lang="en-US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(… </a:t>
            </a:r>
            <a:r>
              <a:rPr lang="en-US" dirty="0">
                <a:solidFill>
                  <a:srgbClr val="7030A0"/>
                </a:solidFill>
              </a:rPr>
              <a:t>o</a:t>
            </a:r>
            <a:r>
              <a:rPr lang="en-US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 select “day” temporal range)</a:t>
            </a:r>
            <a:endParaRPr lang="en-US" dirty="0">
              <a:solidFill>
                <a:srgbClr val="7030A0"/>
              </a:solidFill>
            </a:endParaRPr>
          </a:p>
        </p:txBody>
      </p:sp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20416DD8-7600-CE15-C3DB-C552893832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674" y="593889"/>
            <a:ext cx="7772400" cy="4393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53332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CAA88C3-03BA-2E70-F791-D2B352FC8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392"/>
            <a:ext cx="8359344" cy="342901"/>
          </a:xfrm>
        </p:spPr>
        <p:txBody>
          <a:bodyPr/>
          <a:lstStyle/>
          <a:p>
            <a:r>
              <a:rPr lang="en-US" dirty="0"/>
              <a:t>Workflow 1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Create L3 Binned File </a:t>
            </a:r>
            <a:r>
              <a:rPr lang="en-US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(… or select custom temporal range and click “Run”)</a:t>
            </a:r>
            <a:endParaRPr lang="en-US" dirty="0">
              <a:solidFill>
                <a:srgbClr val="7030A0"/>
              </a:solidFill>
            </a:endParaRP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2271FE1D-3A30-0746-FDCC-3B84B9E504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674" y="593889"/>
            <a:ext cx="7772400" cy="4393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5873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CAA88C3-03BA-2E70-F791-D2B352FC8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392"/>
            <a:ext cx="8359344" cy="342901"/>
          </a:xfrm>
        </p:spPr>
        <p:txBody>
          <a:bodyPr/>
          <a:lstStyle/>
          <a:p>
            <a:r>
              <a:rPr lang="en-US" dirty="0"/>
              <a:t>Workflow 1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Create L3 Binned File </a:t>
            </a:r>
            <a:r>
              <a:rPr lang="en-US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(Results message)</a:t>
            </a:r>
            <a:endParaRPr lang="en-US" dirty="0">
              <a:solidFill>
                <a:srgbClr val="7030A0"/>
              </a:solidFill>
            </a:endParaRPr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BA58B556-3CDF-453A-2266-8E52C661F6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413" y="1391067"/>
            <a:ext cx="7772400" cy="2808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76720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CAA88C3-03BA-2E70-F791-D2B352FC8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392"/>
            <a:ext cx="8359344" cy="342901"/>
          </a:xfrm>
        </p:spPr>
        <p:txBody>
          <a:bodyPr/>
          <a:lstStyle/>
          <a:p>
            <a:r>
              <a:rPr lang="en-US" dirty="0"/>
              <a:t>Workflow 1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Create L3 Mapped File </a:t>
            </a:r>
            <a:r>
              <a:rPr lang="en-US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en-US" dirty="0">
                <a:solidFill>
                  <a:srgbClr val="7030A0"/>
                </a:solidFill>
              </a:rPr>
              <a:t>Select “</a:t>
            </a:r>
            <a:r>
              <a:rPr lang="en-US" dirty="0" err="1">
                <a:solidFill>
                  <a:srgbClr val="7030A0"/>
                </a:solidFill>
              </a:rPr>
              <a:t>ifile</a:t>
            </a:r>
            <a:r>
              <a:rPr lang="en-US" dirty="0">
                <a:solidFill>
                  <a:srgbClr val="7030A0"/>
                </a:solidFill>
              </a:rPr>
              <a:t>”)</a:t>
            </a:r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570C5A04-3726-3DEB-830E-C5A7EA8832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051" y="345293"/>
            <a:ext cx="7772400" cy="491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92054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CAA88C3-03BA-2E70-F791-D2B352FC8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392"/>
            <a:ext cx="8359344" cy="342901"/>
          </a:xfrm>
        </p:spPr>
        <p:txBody>
          <a:bodyPr/>
          <a:lstStyle/>
          <a:p>
            <a:r>
              <a:rPr lang="en-US" dirty="0"/>
              <a:t>Workflow 1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Create L3 Mapped File </a:t>
            </a:r>
            <a:r>
              <a:rPr lang="en-US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en-US" dirty="0">
                <a:solidFill>
                  <a:srgbClr val="7030A0"/>
                </a:solidFill>
              </a:rPr>
              <a:t>Specify “</a:t>
            </a:r>
            <a:r>
              <a:rPr lang="en-US" dirty="0" err="1">
                <a:solidFill>
                  <a:srgbClr val="7030A0"/>
                </a:solidFill>
              </a:rPr>
              <a:t>chlor_a</a:t>
            </a:r>
            <a:r>
              <a:rPr lang="en-US" dirty="0">
                <a:solidFill>
                  <a:srgbClr val="7030A0"/>
                </a:solidFill>
              </a:rPr>
              <a:t>” product – … or it can be a product list)</a:t>
            </a:r>
          </a:p>
        </p:txBody>
      </p:sp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1CF8E24A-B2D4-B884-273D-5D28C47DD8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051" y="345293"/>
            <a:ext cx="7772400" cy="491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06169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CAA88C3-03BA-2E70-F791-D2B352FC8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392"/>
            <a:ext cx="8418136" cy="342901"/>
          </a:xfrm>
        </p:spPr>
        <p:txBody>
          <a:bodyPr/>
          <a:lstStyle/>
          <a:p>
            <a:r>
              <a:rPr lang="en-US" dirty="0"/>
              <a:t>Workflow 1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Create L3 Mapped File </a:t>
            </a:r>
            <a:r>
              <a:rPr lang="en-US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(S</a:t>
            </a:r>
            <a:r>
              <a:rPr lang="en-US" dirty="0">
                <a:solidFill>
                  <a:srgbClr val="7030A0"/>
                </a:solidFill>
              </a:rPr>
              <a:t>pecify projection – “</a:t>
            </a:r>
            <a:r>
              <a:rPr lang="en-US" dirty="0" err="1">
                <a:solidFill>
                  <a:srgbClr val="7030A0"/>
                </a:solidFill>
              </a:rPr>
              <a:t>platecarree</a:t>
            </a:r>
            <a:r>
              <a:rPr lang="en-US" dirty="0">
                <a:solidFill>
                  <a:srgbClr val="7030A0"/>
                </a:solidFill>
              </a:rPr>
              <a:t>” is common for visualization)</a:t>
            </a:r>
          </a:p>
        </p:txBody>
      </p:sp>
      <p:pic>
        <p:nvPicPr>
          <p:cNvPr id="2" name="Picture 1" descr="A screenshot of a computer&#10;&#10;Description automatically generated">
            <a:extLst>
              <a:ext uri="{FF2B5EF4-FFF2-40B4-BE49-F238E27FC236}">
                <a16:creationId xmlns:a16="http://schemas.microsoft.com/office/drawing/2014/main" id="{D82229C8-60D0-F7A0-7586-BA68EAE38C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051" y="345293"/>
            <a:ext cx="7772400" cy="491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73537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CAA88C3-03BA-2E70-F791-D2B352FC8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392"/>
            <a:ext cx="8359344" cy="342901"/>
          </a:xfrm>
        </p:spPr>
        <p:txBody>
          <a:bodyPr/>
          <a:lstStyle/>
          <a:p>
            <a:r>
              <a:rPr lang="en-US" dirty="0"/>
              <a:t>Workflow 1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Create L3 Mapped File </a:t>
            </a:r>
            <a:r>
              <a:rPr lang="en-US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(S</a:t>
            </a:r>
            <a:r>
              <a:rPr lang="en-US" dirty="0">
                <a:solidFill>
                  <a:srgbClr val="7030A0"/>
                </a:solidFill>
              </a:rPr>
              <a:t>pecify projection – …or perhaps “</a:t>
            </a:r>
            <a:r>
              <a:rPr lang="en-US" dirty="0" err="1">
                <a:solidFill>
                  <a:srgbClr val="7030A0"/>
                </a:solidFill>
              </a:rPr>
              <a:t>albersconic</a:t>
            </a:r>
            <a:r>
              <a:rPr lang="en-US" dirty="0">
                <a:solidFill>
                  <a:srgbClr val="7030A0"/>
                </a:solidFill>
              </a:rPr>
              <a:t>” for statistics)</a:t>
            </a: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5CB9E143-D1AF-AEA8-5F95-8FCDD96EA1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051" y="345293"/>
            <a:ext cx="7772400" cy="491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66071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CAA88C3-03BA-2E70-F791-D2B352FC8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392"/>
            <a:ext cx="8359344" cy="342901"/>
          </a:xfrm>
        </p:spPr>
        <p:txBody>
          <a:bodyPr/>
          <a:lstStyle/>
          <a:p>
            <a:r>
              <a:rPr lang="en-US" dirty="0"/>
              <a:t>Workflow 1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Create L3 Mapped File </a:t>
            </a:r>
            <a:r>
              <a:rPr lang="en-US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en-US" dirty="0">
                <a:solidFill>
                  <a:srgbClr val="7030A0"/>
                </a:solidFill>
              </a:rPr>
              <a:t>Specific resolution – perhaps comparable with bin resolution)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E734F86-E433-0CBE-B778-F9E81317C0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051" y="345293"/>
            <a:ext cx="7772400" cy="491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09718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CAA88C3-03BA-2E70-F791-D2B352FC8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392"/>
            <a:ext cx="8359344" cy="342901"/>
          </a:xfrm>
        </p:spPr>
        <p:txBody>
          <a:bodyPr/>
          <a:lstStyle/>
          <a:p>
            <a:r>
              <a:rPr lang="en-US" dirty="0"/>
              <a:t>Workflow 1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Create L3 Mapped File </a:t>
            </a:r>
            <a:r>
              <a:rPr lang="en-US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(Select </a:t>
            </a:r>
            <a:r>
              <a:rPr lang="en-US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interp</a:t>
            </a:r>
            <a:r>
              <a:rPr lang="en-US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=“area” to help counteract some missing bins</a:t>
            </a:r>
            <a:r>
              <a:rPr lang="en-US" dirty="0">
                <a:solidFill>
                  <a:srgbClr val="7030A0"/>
                </a:solidFill>
              </a:rPr>
              <a:t>)</a:t>
            </a: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3FDD29EB-AC2F-FA03-AB05-3FA5205A4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051" y="345293"/>
            <a:ext cx="7772400" cy="491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1208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F87013A-0D54-3B3C-601F-0786972E3E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917233"/>
            <a:ext cx="9144000" cy="130903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3200" b="1" i="1" dirty="0" err="1">
                <a:latin typeface="Franklin Gothic Book" panose="020B0503020102020204" pitchFamily="34" charset="0"/>
              </a:rPr>
              <a:t>SeaDAS</a:t>
            </a:r>
            <a:r>
              <a:rPr lang="en-US" sz="3200" b="1" i="1" dirty="0">
                <a:latin typeface="Franklin Gothic Book" panose="020B0503020102020204" pitchFamily="34" charset="0"/>
              </a:rPr>
              <a:t> User Software </a:t>
            </a:r>
          </a:p>
          <a:p>
            <a:pPr marL="0" indent="0" algn="ctr">
              <a:buNone/>
            </a:pPr>
            <a:r>
              <a:rPr lang="en-US" sz="3200" b="1" i="1" dirty="0">
                <a:solidFill>
                  <a:srgbClr val="0070C0"/>
                </a:solidFill>
                <a:latin typeface="Franklin Gothic Book" panose="020B0503020102020204" pitchFamily="34" charset="0"/>
              </a:rPr>
              <a:t>General Image Analysis Tools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9340210-F15A-C15C-EF85-0BA9C49DED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23330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CAA88C3-03BA-2E70-F791-D2B352FC8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392"/>
            <a:ext cx="8359344" cy="342901"/>
          </a:xfrm>
        </p:spPr>
        <p:txBody>
          <a:bodyPr/>
          <a:lstStyle/>
          <a:p>
            <a:r>
              <a:rPr lang="en-US" dirty="0"/>
              <a:t>Workflow 1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Create L3 Mapped File </a:t>
            </a:r>
            <a:r>
              <a:rPr lang="en-US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en-US" dirty="0">
                <a:solidFill>
                  <a:srgbClr val="7030A0"/>
                </a:solidFill>
              </a:rPr>
              <a:t>Select desired region – else scene is default boundaries)</a:t>
            </a: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7C989779-AE9B-0A58-EB91-FC28B4699A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051" y="345293"/>
            <a:ext cx="7772400" cy="491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14581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CAA88C3-03BA-2E70-F791-D2B352FC8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392"/>
            <a:ext cx="8389856" cy="342901"/>
          </a:xfrm>
        </p:spPr>
        <p:txBody>
          <a:bodyPr/>
          <a:lstStyle/>
          <a:p>
            <a:r>
              <a:rPr lang="en-US" sz="1400" dirty="0"/>
              <a:t>Workflow 1</a:t>
            </a: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14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Create L3 Mapped File </a:t>
            </a:r>
            <a:r>
              <a:rPr lang="en-US" sz="14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en-US" sz="1400" dirty="0">
                <a:solidFill>
                  <a:srgbClr val="7030A0"/>
                </a:solidFill>
              </a:rPr>
              <a:t>Specify blend of resolution and fudge to decrease pixelization)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0E559A-0AC5-B257-AF4C-B303C3E945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051" y="345293"/>
            <a:ext cx="7772400" cy="491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51585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CAA88C3-03BA-2E70-F791-D2B352FC8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392"/>
            <a:ext cx="8389856" cy="342901"/>
          </a:xfrm>
        </p:spPr>
        <p:txBody>
          <a:bodyPr/>
          <a:lstStyle/>
          <a:p>
            <a:r>
              <a:rPr lang="en-US" sz="1400" dirty="0"/>
              <a:t>Workflow 1</a:t>
            </a: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14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Create L3 Mapped File </a:t>
            </a:r>
            <a:r>
              <a:rPr lang="en-US" sz="14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en-US" sz="1400" dirty="0">
                <a:solidFill>
                  <a:srgbClr val="7030A0"/>
                </a:solidFill>
              </a:rPr>
              <a:t>Click “Run”)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0E559A-0AC5-B257-AF4C-B303C3E945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051" y="345293"/>
            <a:ext cx="7772400" cy="491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29327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CAA88C3-03BA-2E70-F791-D2B352FC8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392"/>
            <a:ext cx="8359344" cy="342901"/>
          </a:xfrm>
        </p:spPr>
        <p:txBody>
          <a:bodyPr/>
          <a:lstStyle/>
          <a:p>
            <a:r>
              <a:rPr lang="en-US" dirty="0"/>
              <a:t>Workflow 1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Create L3 Mapped File </a:t>
            </a:r>
            <a:r>
              <a:rPr lang="en-US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en-US" dirty="0">
                <a:solidFill>
                  <a:srgbClr val="7030A0"/>
                </a:solidFill>
              </a:rPr>
              <a:t>Results message)</a:t>
            </a:r>
          </a:p>
        </p:txBody>
      </p:sp>
      <p:pic>
        <p:nvPicPr>
          <p:cNvPr id="4" name="Picture 3" descr="A screenshot of a computer error message&#10;&#10;Description automatically generated">
            <a:extLst>
              <a:ext uri="{FF2B5EF4-FFF2-40B4-BE49-F238E27FC236}">
                <a16:creationId xmlns:a16="http://schemas.microsoft.com/office/drawing/2014/main" id="{E85DA1EC-8936-696A-8992-F2F7E5257C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9651" y="1442301"/>
            <a:ext cx="5542684" cy="2640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92682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CAA88C3-03BA-2E70-F791-D2B352FC8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392"/>
            <a:ext cx="8359344" cy="342901"/>
          </a:xfrm>
        </p:spPr>
        <p:txBody>
          <a:bodyPr/>
          <a:lstStyle/>
          <a:p>
            <a:r>
              <a:rPr lang="en-US" dirty="0"/>
              <a:t>Workflow 1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View L3 Mapped File alongside L2 File</a:t>
            </a:r>
            <a:endParaRPr lang="en-US" dirty="0">
              <a:solidFill>
                <a:srgbClr val="7030A0"/>
              </a:solidFill>
            </a:endParaRPr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089F30F0-1CF0-6154-648E-36EBEF2FA4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842" y="506589"/>
            <a:ext cx="8006316" cy="4636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59246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CAA88C3-03BA-2E70-F791-D2B352FC8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392"/>
            <a:ext cx="8359344" cy="342901"/>
          </a:xfrm>
        </p:spPr>
        <p:txBody>
          <a:bodyPr/>
          <a:lstStyle/>
          <a:p>
            <a:r>
              <a:rPr lang="en-US" dirty="0"/>
              <a:t>Workflow 1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dirty="0" err="1">
                <a:solidFill>
                  <a:srgbClr val="0070C0"/>
                </a:solidFill>
              </a:rPr>
              <a:t>m</a:t>
            </a:r>
            <a:r>
              <a:rPr lang="en-US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ultilevel_processor</a:t>
            </a:r>
            <a:r>
              <a:rPr lang="en-US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en-US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smi</a:t>
            </a:r>
            <a:r>
              <a:rPr lang="en-US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– </a:t>
            </a:r>
            <a:r>
              <a:rPr lang="en-US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platecarree</a:t>
            </a:r>
            <a:r>
              <a:rPr lang="en-US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lang="en-US" dirty="0">
              <a:solidFill>
                <a:srgbClr val="7030A0"/>
              </a:solidFill>
            </a:endParaRPr>
          </a:p>
        </p:txBody>
      </p:sp>
      <p:pic>
        <p:nvPicPr>
          <p:cNvPr id="14" name="Picture 13" descr="A screenshot of a computer&#10;&#10;Description automatically generated">
            <a:extLst>
              <a:ext uri="{FF2B5EF4-FFF2-40B4-BE49-F238E27FC236}">
                <a16:creationId xmlns:a16="http://schemas.microsoft.com/office/drawing/2014/main" id="{8C280026-E53E-A11C-0900-6525329311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6169" y="173842"/>
            <a:ext cx="639462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37432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CAA88C3-03BA-2E70-F791-D2B352FC8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392"/>
            <a:ext cx="8359344" cy="342901"/>
          </a:xfrm>
        </p:spPr>
        <p:txBody>
          <a:bodyPr/>
          <a:lstStyle/>
          <a:p>
            <a:r>
              <a:rPr lang="en-US" dirty="0"/>
              <a:t>Workflow 1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dirty="0" err="1">
                <a:solidFill>
                  <a:srgbClr val="0070C0"/>
                </a:solidFill>
              </a:rPr>
              <a:t>m</a:t>
            </a:r>
            <a:r>
              <a:rPr lang="en-US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ultilevel_processor</a:t>
            </a:r>
            <a:r>
              <a:rPr lang="en-US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en-US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albersconic</a:t>
            </a:r>
            <a:r>
              <a:rPr lang="en-US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lang="en-US" dirty="0">
              <a:solidFill>
                <a:srgbClr val="7030A0"/>
              </a:solidFill>
            </a:endParaRP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75F07211-BBBB-7967-96E8-17211F3A10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6169" y="173842"/>
            <a:ext cx="639462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42318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F87013A-0D54-3B3C-601F-0786972E3E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13822"/>
            <a:ext cx="9144000" cy="22817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3200" b="1" i="1" dirty="0" err="1">
                <a:latin typeface="Franklin Gothic Book" panose="020B0503020102020204" pitchFamily="34" charset="0"/>
              </a:rPr>
              <a:t>SeaDAS</a:t>
            </a:r>
            <a:r>
              <a:rPr lang="en-US" sz="3200" b="1" i="1" dirty="0">
                <a:latin typeface="Franklin Gothic Book" panose="020B0503020102020204" pitchFamily="34" charset="0"/>
              </a:rPr>
              <a:t> Workflow: </a:t>
            </a:r>
            <a:r>
              <a:rPr lang="en-US" sz="3200" b="1" i="1" dirty="0">
                <a:solidFill>
                  <a:srgbClr val="0070C0"/>
                </a:solidFill>
                <a:latin typeface="Franklin Gothic Book" panose="020B0503020102020204" pitchFamily="34" charset="0"/>
              </a:rPr>
              <a:t>2</a:t>
            </a:r>
            <a:endParaRPr lang="en-US" sz="3200" b="1" i="1" dirty="0">
              <a:latin typeface="Franklin Gothic Book" panose="020B0503020102020204" pitchFamily="34" charset="0"/>
            </a:endParaRPr>
          </a:p>
          <a:p>
            <a:pPr marL="0" indent="0" algn="ctr">
              <a:buNone/>
            </a:pPr>
            <a:r>
              <a:rPr lang="en-US" sz="2000" b="1" i="1" dirty="0">
                <a:latin typeface="Franklin Gothic Book" panose="020B0503020102020204" pitchFamily="34" charset="0"/>
              </a:rPr>
              <a:t>Source files: </a:t>
            </a:r>
          </a:p>
          <a:p>
            <a:pPr marL="0" indent="0" algn="ctr">
              <a:buNone/>
            </a:pPr>
            <a:r>
              <a:rPr lang="en-US" sz="2000" b="1" i="1" dirty="0">
                <a:latin typeface="Franklin Gothic Book" panose="020B0503020102020204" pitchFamily="34" charset="0"/>
              </a:rPr>
              <a:t>S3A_OLCI_EFRNT.20230106T161140.L2.OC.nc</a:t>
            </a:r>
          </a:p>
          <a:p>
            <a:pPr marL="0" indent="0" algn="ctr">
              <a:buNone/>
            </a:pPr>
            <a:r>
              <a:rPr lang="en-US" sz="2000" b="1" i="1" dirty="0">
                <a:latin typeface="Franklin Gothic Book" panose="020B0503020102020204" pitchFamily="34" charset="0"/>
              </a:rPr>
              <a:t>S3A_OLCI_EFRNT.20230106T161440.L2.OC.nc</a:t>
            </a:r>
          </a:p>
          <a:p>
            <a:pPr marL="0" indent="0" algn="ctr">
              <a:buNone/>
            </a:pPr>
            <a:r>
              <a:rPr lang="en-US" sz="2000" b="1" i="1" dirty="0">
                <a:latin typeface="Franklin Gothic Book" panose="020B0503020102020204" pitchFamily="34" charset="0"/>
              </a:rPr>
              <a:t>S3A_OLCI_EFRNT.20230106T161740.L2.OC.nc</a:t>
            </a:r>
          </a:p>
          <a:p>
            <a:pPr marL="0" indent="0" algn="ctr">
              <a:buNone/>
            </a:pPr>
            <a:r>
              <a:rPr lang="en-US" sz="2000" b="1" i="1" dirty="0">
                <a:latin typeface="Franklin Gothic Book" panose="020B0503020102020204" pitchFamily="34" charset="0"/>
              </a:rPr>
              <a:t>S3B_OLCI_EFRNT.20230106T153231.L2.OC.nc</a:t>
            </a:r>
          </a:p>
          <a:p>
            <a:pPr marL="0" indent="0" algn="ctr">
              <a:buNone/>
            </a:pPr>
            <a:r>
              <a:rPr lang="en-US" sz="2000" b="1" i="1" dirty="0">
                <a:latin typeface="Franklin Gothic Book" panose="020B0503020102020204" pitchFamily="34" charset="0"/>
              </a:rPr>
              <a:t>S3B_OLCI_EFRNT.20230106T153531.L2.OC.nc</a:t>
            </a:r>
          </a:p>
          <a:p>
            <a:pPr marL="0" indent="0" algn="ctr">
              <a:buNone/>
            </a:pPr>
            <a:r>
              <a:rPr lang="en-US" sz="2000" b="1" i="1" dirty="0">
                <a:latin typeface="Franklin Gothic Book" panose="020B0503020102020204" pitchFamily="34" charset="0"/>
              </a:rPr>
              <a:t>S3B_OLCI_EFRNT.20230106T153831.L2.OC.nc</a:t>
            </a:r>
            <a:endParaRPr lang="en-US" sz="2800" b="1" i="1" dirty="0">
              <a:solidFill>
                <a:srgbClr val="0070C0"/>
              </a:solidFill>
              <a:latin typeface="Franklin Gothic Book" panose="020B0503020102020204" pitchFamily="34" charset="0"/>
            </a:endParaRPr>
          </a:p>
          <a:p>
            <a:pPr marL="0" indent="0" algn="ctr">
              <a:buNone/>
            </a:pPr>
            <a:endParaRPr lang="en-US" sz="2800" b="1" i="1" dirty="0">
              <a:solidFill>
                <a:srgbClr val="0070C0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9340210-F15A-C15C-EF85-0BA9C49DED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46095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E4F1FD8-ABBB-68E8-B472-BDEE665370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Workflow 2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Overview </a:t>
            </a:r>
            <a:r>
              <a:rPr lang="en-US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en-US" dirty="0">
                <a:solidFill>
                  <a:srgbClr val="7030A0"/>
                </a:solidFill>
              </a:rPr>
              <a:t>text file to serve as “</a:t>
            </a:r>
            <a:r>
              <a:rPr lang="en-US" dirty="0" err="1">
                <a:solidFill>
                  <a:srgbClr val="7030A0"/>
                </a:solidFill>
              </a:rPr>
              <a:t>ifile</a:t>
            </a:r>
            <a:r>
              <a:rPr lang="en-US" dirty="0">
                <a:solidFill>
                  <a:srgbClr val="7030A0"/>
                </a:solidFill>
              </a:rPr>
              <a:t>” to l2bin)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34198AC-57C8-96B0-2DB8-E03AE9D8CAFE}"/>
              </a:ext>
            </a:extLst>
          </p:cNvPr>
          <p:cNvSpPr txBox="1"/>
          <p:nvPr/>
        </p:nvSpPr>
        <p:spPr>
          <a:xfrm>
            <a:off x="404647" y="5316447"/>
            <a:ext cx="8267226" cy="830997"/>
          </a:xfrm>
          <a:prstGeom prst="rect">
            <a:avLst/>
          </a:prstGeom>
          <a:solidFill>
            <a:srgbClr val="FFFCF5"/>
          </a:solidFill>
          <a:ln>
            <a:solidFill>
              <a:schemeClr val="bg2">
                <a:lumMod val="10000"/>
                <a:alpha val="24000"/>
              </a:schemeClr>
            </a:solidFill>
          </a:ln>
          <a:effectLst>
            <a:outerShdw blurRad="82873" dist="38100" dir="2700000" sx="99380" sy="99380" algn="tl" rotWithShape="0">
              <a:prstClr val="black">
                <a:alpha val="32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modis_L1B -o AQUA_MODIS.20230111T185000.L1B.sub.hdf -k AQUA_MODIS_HKM.20230111T185000.L1B.sub.hdf -q AQUA_MODIS_QKM.20230111T185000.L1B.sub.hdf AQUA_MODIS.20230111T185000.L1A.sub AQUA_MODIS.20230111T185000.GEO.sub.hdf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24CED9BB-BC56-771E-A145-1C9E64E8FA99}"/>
              </a:ext>
            </a:extLst>
          </p:cNvPr>
          <p:cNvSpPr/>
          <p:nvPr/>
        </p:nvSpPr>
        <p:spPr>
          <a:xfrm>
            <a:off x="5514515" y="1886445"/>
            <a:ext cx="1284514" cy="554482"/>
          </a:xfrm>
          <a:prstGeom prst="rect">
            <a:avLst/>
          </a:prstGeom>
          <a:solidFill>
            <a:srgbClr val="B2FA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Text file</a:t>
            </a:r>
          </a:p>
          <a:p>
            <a:pPr algn="ctr"/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Containing list of Level-2 files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091738-3799-7E5F-509B-1E55E9AF7DBB}"/>
              </a:ext>
            </a:extLst>
          </p:cNvPr>
          <p:cNvSpPr txBox="1"/>
          <p:nvPr/>
        </p:nvSpPr>
        <p:spPr>
          <a:xfrm>
            <a:off x="1748223" y="2912168"/>
            <a:ext cx="3248320" cy="1015663"/>
          </a:xfrm>
          <a:prstGeom prst="rect">
            <a:avLst/>
          </a:prstGeom>
          <a:solidFill>
            <a:srgbClr val="FFFCF5"/>
          </a:solidFill>
          <a:ln>
            <a:solidFill>
              <a:schemeClr val="bg2">
                <a:lumMod val="10000"/>
                <a:alpha val="24000"/>
              </a:schemeClr>
            </a:solidFill>
          </a:ln>
          <a:effectLst>
            <a:outerShdw blurRad="82873" dist="38100" dir="2700000" sx="99380" sy="99380" algn="tl" rotWithShape="0">
              <a:prstClr val="black">
                <a:alpha val="32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S3A_OLCI_EFRNT.20230106T161140.L2.OC.nc</a:t>
            </a: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S3A_OLCI_EFRNT.20230106T161440.L2.OC.nc</a:t>
            </a: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S3A_OLCI_EFRNT.20230106T161740.L2.OC.nc</a:t>
            </a: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S3B_OLCI_EFRNT.20230106T153231.L2.OC.nc</a:t>
            </a: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S3B_OLCI_EFRNT.20230106T153531.L2.OC.nc</a:t>
            </a:r>
          </a:p>
          <a:p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S3B_OLCI_EFRNT.20230106T153831.L2.OC.nc</a:t>
            </a:r>
            <a:endParaRPr lang="en-US" sz="11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449ED8F-CB11-7C09-AF16-8E892A311299}"/>
              </a:ext>
            </a:extLst>
          </p:cNvPr>
          <p:cNvSpPr txBox="1"/>
          <p:nvPr/>
        </p:nvSpPr>
        <p:spPr>
          <a:xfrm>
            <a:off x="1748224" y="2459197"/>
            <a:ext cx="3248319" cy="276999"/>
          </a:xfrm>
          <a:prstGeom prst="rect">
            <a:avLst/>
          </a:prstGeom>
          <a:solidFill>
            <a:srgbClr val="FFFCF5"/>
          </a:solidFill>
          <a:ln>
            <a:solidFill>
              <a:schemeClr val="bg2">
                <a:lumMod val="10000"/>
                <a:alpha val="24000"/>
              </a:schemeClr>
            </a:solidFill>
          </a:ln>
          <a:effectLst>
            <a:outerShdw blurRad="82873" dist="38100" dir="2700000" sx="99380" sy="99380" algn="tl" rotWithShape="0">
              <a:prstClr val="black">
                <a:alpha val="32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00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File: level2_files_OLCI_BOTH.txt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CB8BB84-BDC3-B349-A885-01517FC73A92}"/>
              </a:ext>
            </a:extLst>
          </p:cNvPr>
          <p:cNvSpPr/>
          <p:nvPr/>
        </p:nvSpPr>
        <p:spPr>
          <a:xfrm>
            <a:off x="6969655" y="2723899"/>
            <a:ext cx="1375645" cy="340144"/>
          </a:xfrm>
          <a:prstGeom prst="rect">
            <a:avLst/>
          </a:prstGeom>
          <a:solidFill>
            <a:srgbClr val="B2FA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Level-3 Binned File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B18C1BA-145D-0EBC-6C97-812B7EE1E433}"/>
              </a:ext>
            </a:extLst>
          </p:cNvPr>
          <p:cNvCxnSpPr>
            <a:cxnSpLocks/>
          </p:cNvCxnSpPr>
          <p:nvPr/>
        </p:nvCxnSpPr>
        <p:spPr>
          <a:xfrm>
            <a:off x="6883688" y="2148933"/>
            <a:ext cx="380103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7AF0BAEC-27CA-D336-55B2-929611D98B42}"/>
              </a:ext>
            </a:extLst>
          </p:cNvPr>
          <p:cNvSpPr/>
          <p:nvPr/>
        </p:nvSpPr>
        <p:spPr>
          <a:xfrm>
            <a:off x="7007713" y="4142690"/>
            <a:ext cx="1439998" cy="340144"/>
          </a:xfrm>
          <a:prstGeom prst="rect">
            <a:avLst/>
          </a:prstGeom>
          <a:solidFill>
            <a:srgbClr val="B2FA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Level-3 Mapped File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74E71E2-3CCF-549D-0E61-60490BD0F248}"/>
              </a:ext>
            </a:extLst>
          </p:cNvPr>
          <p:cNvCxnSpPr>
            <a:cxnSpLocks/>
          </p:cNvCxnSpPr>
          <p:nvPr/>
        </p:nvCxnSpPr>
        <p:spPr>
          <a:xfrm>
            <a:off x="7706535" y="3857794"/>
            <a:ext cx="0" cy="19912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44FF6336-F349-A705-914F-1438DD1934BC}"/>
              </a:ext>
            </a:extLst>
          </p:cNvPr>
          <p:cNvSpPr/>
          <p:nvPr/>
        </p:nvSpPr>
        <p:spPr>
          <a:xfrm>
            <a:off x="7290829" y="1998178"/>
            <a:ext cx="731168" cy="331016"/>
          </a:xfrm>
          <a:prstGeom prst="rect">
            <a:avLst/>
          </a:prstGeom>
          <a:solidFill>
            <a:srgbClr val="DCFB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l2bin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FE189B1-BF4E-6A92-17BC-322B926F8DF4}"/>
              </a:ext>
            </a:extLst>
          </p:cNvPr>
          <p:cNvSpPr/>
          <p:nvPr/>
        </p:nvSpPr>
        <p:spPr>
          <a:xfrm>
            <a:off x="7263791" y="3407841"/>
            <a:ext cx="812709" cy="331016"/>
          </a:xfrm>
          <a:prstGeom prst="rect">
            <a:avLst/>
          </a:prstGeom>
          <a:solidFill>
            <a:srgbClr val="DCFB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l3mapgen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1E420C0-580D-D369-5AF2-AFA3A56496F6}"/>
              </a:ext>
            </a:extLst>
          </p:cNvPr>
          <p:cNvCxnSpPr>
            <a:cxnSpLocks/>
          </p:cNvCxnSpPr>
          <p:nvPr/>
        </p:nvCxnSpPr>
        <p:spPr>
          <a:xfrm flipH="1">
            <a:off x="7664411" y="2394640"/>
            <a:ext cx="1" cy="23175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A540B78-CCBE-0B96-B97B-FF257457DB26}"/>
              </a:ext>
            </a:extLst>
          </p:cNvPr>
          <p:cNvCxnSpPr>
            <a:cxnSpLocks/>
          </p:cNvCxnSpPr>
          <p:nvPr/>
        </p:nvCxnSpPr>
        <p:spPr>
          <a:xfrm flipH="1">
            <a:off x="7686182" y="3123986"/>
            <a:ext cx="1" cy="23175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639095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CAA88C3-03BA-2E70-F791-D2B352FC8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392"/>
            <a:ext cx="8359344" cy="342901"/>
          </a:xfrm>
        </p:spPr>
        <p:txBody>
          <a:bodyPr/>
          <a:lstStyle/>
          <a:p>
            <a:r>
              <a:rPr lang="en-US" dirty="0"/>
              <a:t>Workflow 2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Create L2 Binned File </a:t>
            </a:r>
            <a:r>
              <a:rPr lang="en-US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en-US" dirty="0">
                <a:solidFill>
                  <a:srgbClr val="7030A0"/>
                </a:solidFill>
              </a:rPr>
              <a:t>Select “</a:t>
            </a:r>
            <a:r>
              <a:rPr lang="en-US" dirty="0" err="1">
                <a:solidFill>
                  <a:srgbClr val="7030A0"/>
                </a:solidFill>
              </a:rPr>
              <a:t>ifile</a:t>
            </a:r>
            <a:r>
              <a:rPr lang="en-US" dirty="0">
                <a:solidFill>
                  <a:srgbClr val="7030A0"/>
                </a:solidFill>
              </a:rPr>
              <a:t>”)</a:t>
            </a:r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F5C0B5C5-B5DF-6D4F-7952-9616B62B92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656" y="335866"/>
            <a:ext cx="7772400" cy="4895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3929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82CA00C-F84F-69E0-5511-9D5BCD5B1E3A}"/>
              </a:ext>
            </a:extLst>
          </p:cNvPr>
          <p:cNvCxnSpPr>
            <a:cxnSpLocks/>
          </p:cNvCxnSpPr>
          <p:nvPr/>
        </p:nvCxnSpPr>
        <p:spPr>
          <a:xfrm flipV="1">
            <a:off x="7824307" y="3973351"/>
            <a:ext cx="1090333" cy="943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200A00D-F2F6-F283-6BC1-2AB1147AF8BA}"/>
              </a:ext>
            </a:extLst>
          </p:cNvPr>
          <p:cNvCxnSpPr>
            <a:cxnSpLocks/>
          </p:cNvCxnSpPr>
          <p:nvPr/>
        </p:nvCxnSpPr>
        <p:spPr>
          <a:xfrm flipV="1">
            <a:off x="7139131" y="3982353"/>
            <a:ext cx="1090333" cy="943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C14DC6E2-A555-1A51-78CF-1EB08CEE3137}"/>
              </a:ext>
            </a:extLst>
          </p:cNvPr>
          <p:cNvSpPr/>
          <p:nvPr/>
        </p:nvSpPr>
        <p:spPr>
          <a:xfrm>
            <a:off x="5247122" y="1151714"/>
            <a:ext cx="2039471" cy="2712418"/>
          </a:xfrm>
          <a:prstGeom prst="rect">
            <a:avLst/>
          </a:prstGeom>
          <a:solidFill>
            <a:srgbClr val="FFFBE9"/>
          </a:solidFill>
          <a:ln w="952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125" dirty="0" err="1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SeaDAS</a:t>
            </a:r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Science </a:t>
            </a:r>
          </a:p>
          <a:p>
            <a:pPr algn="ctr"/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Processing Tools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F2A5EE0-B49B-AAB5-F923-FFE5026EDBF4}"/>
              </a:ext>
            </a:extLst>
          </p:cNvPr>
          <p:cNvCxnSpPr>
            <a:cxnSpLocks/>
          </p:cNvCxnSpPr>
          <p:nvPr/>
        </p:nvCxnSpPr>
        <p:spPr>
          <a:xfrm>
            <a:off x="5409950" y="1601990"/>
            <a:ext cx="1752893" cy="0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21354C2-E2AF-2758-81F9-BEABB064597D}"/>
              </a:ext>
            </a:extLst>
          </p:cNvPr>
          <p:cNvCxnSpPr>
            <a:cxnSpLocks/>
          </p:cNvCxnSpPr>
          <p:nvPr/>
        </p:nvCxnSpPr>
        <p:spPr>
          <a:xfrm flipV="1">
            <a:off x="7147369" y="1838406"/>
            <a:ext cx="9978" cy="215338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6" name="Cube 75">
            <a:extLst>
              <a:ext uri="{FF2B5EF4-FFF2-40B4-BE49-F238E27FC236}">
                <a16:creationId xmlns:a16="http://schemas.microsoft.com/office/drawing/2014/main" id="{B490BCCC-E803-C626-FF6B-D0EDFD224AE3}"/>
              </a:ext>
            </a:extLst>
          </p:cNvPr>
          <p:cNvSpPr/>
          <p:nvPr/>
        </p:nvSpPr>
        <p:spPr>
          <a:xfrm>
            <a:off x="356837" y="3351577"/>
            <a:ext cx="1556445" cy="1456745"/>
          </a:xfrm>
          <a:prstGeom prst="cube">
            <a:avLst>
              <a:gd name="adj" fmla="val 15786"/>
            </a:avLst>
          </a:prstGeom>
          <a:solidFill>
            <a:srgbClr val="DCFB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6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794580E-650F-03F7-9699-CCC6C38BB702}"/>
              </a:ext>
            </a:extLst>
          </p:cNvPr>
          <p:cNvSpPr/>
          <p:nvPr/>
        </p:nvSpPr>
        <p:spPr>
          <a:xfrm>
            <a:off x="534286" y="3807463"/>
            <a:ext cx="937004" cy="898031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SeaDAS</a:t>
            </a:r>
            <a:r>
              <a:rPr lang="en-US" dirty="0"/>
              <a:t> User Software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General Image Analysis Tools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DBDD6C7-6133-DA22-F3CE-0B1C72306B8B}"/>
              </a:ext>
            </a:extLst>
          </p:cNvPr>
          <p:cNvSpPr/>
          <p:nvPr/>
        </p:nvSpPr>
        <p:spPr>
          <a:xfrm>
            <a:off x="526771" y="600007"/>
            <a:ext cx="1009793" cy="453384"/>
          </a:xfrm>
          <a:prstGeom prst="ellipse">
            <a:avLst/>
          </a:prstGeom>
          <a:solidFill>
            <a:srgbClr val="DCFB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Satellite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1B625736-8149-1A45-B941-E83B00C3DF53}"/>
              </a:ext>
            </a:extLst>
          </p:cNvPr>
          <p:cNvCxnSpPr>
            <a:cxnSpLocks/>
          </p:cNvCxnSpPr>
          <p:nvPr/>
        </p:nvCxnSpPr>
        <p:spPr>
          <a:xfrm>
            <a:off x="1032518" y="1152081"/>
            <a:ext cx="0" cy="29554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D08D2DF3-68EB-71D7-E820-736930D902CB}"/>
              </a:ext>
            </a:extLst>
          </p:cNvPr>
          <p:cNvCxnSpPr>
            <a:cxnSpLocks/>
          </p:cNvCxnSpPr>
          <p:nvPr/>
        </p:nvCxnSpPr>
        <p:spPr>
          <a:xfrm flipH="1">
            <a:off x="1606281" y="807583"/>
            <a:ext cx="440236" cy="1248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rapezoid 32">
            <a:extLst>
              <a:ext uri="{FF2B5EF4-FFF2-40B4-BE49-F238E27FC236}">
                <a16:creationId xmlns:a16="http://schemas.microsoft.com/office/drawing/2014/main" id="{57A4180C-A1AB-13A8-1E44-80543094541E}"/>
              </a:ext>
            </a:extLst>
          </p:cNvPr>
          <p:cNvSpPr/>
          <p:nvPr/>
        </p:nvSpPr>
        <p:spPr>
          <a:xfrm>
            <a:off x="326025" y="1531898"/>
            <a:ext cx="1438260" cy="473992"/>
          </a:xfrm>
          <a:prstGeom prst="trapezoid">
            <a:avLst/>
          </a:prstGeom>
          <a:solidFill>
            <a:srgbClr val="DCFB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Receiving Station</a:t>
            </a:r>
          </a:p>
          <a:p>
            <a:pPr algn="ctr"/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Data Provider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42CF4D1-37F8-0166-F0CB-BC18ABE53B83}"/>
              </a:ext>
            </a:extLst>
          </p:cNvPr>
          <p:cNvSpPr/>
          <p:nvPr/>
        </p:nvSpPr>
        <p:spPr>
          <a:xfrm>
            <a:off x="2431986" y="2102251"/>
            <a:ext cx="1088554" cy="285090"/>
          </a:xfrm>
          <a:prstGeom prst="rect">
            <a:avLst/>
          </a:prstGeom>
          <a:solidFill>
            <a:srgbClr val="DCFFE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Geo Files*</a:t>
            </a:r>
          </a:p>
        </p:txBody>
      </p: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7A99773F-5283-10E5-F087-9A4011A2655D}"/>
              </a:ext>
            </a:extLst>
          </p:cNvPr>
          <p:cNvCxnSpPr>
            <a:cxnSpLocks/>
          </p:cNvCxnSpPr>
          <p:nvPr/>
        </p:nvCxnSpPr>
        <p:spPr>
          <a:xfrm>
            <a:off x="1037762" y="2049867"/>
            <a:ext cx="0" cy="21029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0" name="Rectangle 69">
            <a:extLst>
              <a:ext uri="{FF2B5EF4-FFF2-40B4-BE49-F238E27FC236}">
                <a16:creationId xmlns:a16="http://schemas.microsoft.com/office/drawing/2014/main" id="{CD0F3196-F1E1-CF19-8CCC-D59A0886F2EC}"/>
              </a:ext>
            </a:extLst>
          </p:cNvPr>
          <p:cNvSpPr/>
          <p:nvPr/>
        </p:nvSpPr>
        <p:spPr>
          <a:xfrm>
            <a:off x="472381" y="2313447"/>
            <a:ext cx="1150521" cy="622621"/>
          </a:xfrm>
          <a:prstGeom prst="rect">
            <a:avLst/>
          </a:prstGeom>
          <a:solidFill>
            <a:srgbClr val="DCFFE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Level-0 Files*</a:t>
            </a:r>
          </a:p>
          <a:p>
            <a:pPr algn="ctr"/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Level-1A Files*</a:t>
            </a:r>
          </a:p>
          <a:p>
            <a:pPr algn="ctr"/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Level-1B Files*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9499E0F9-34FB-2CCF-80DF-46B1D52DC41B}"/>
              </a:ext>
            </a:extLst>
          </p:cNvPr>
          <p:cNvSpPr/>
          <p:nvPr/>
        </p:nvSpPr>
        <p:spPr>
          <a:xfrm>
            <a:off x="2426870" y="1358773"/>
            <a:ext cx="1176205" cy="622622"/>
          </a:xfrm>
          <a:prstGeom prst="rect">
            <a:avLst/>
          </a:prstGeom>
          <a:solidFill>
            <a:srgbClr val="DCFFE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Level-0 Files*</a:t>
            </a:r>
          </a:p>
          <a:p>
            <a:pPr algn="ctr"/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Level-1A Files*</a:t>
            </a:r>
          </a:p>
          <a:p>
            <a:pPr algn="ctr"/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Level-1B Files*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A0F9A49A-07EB-A082-C5DC-FFEC92D461CA}"/>
              </a:ext>
            </a:extLst>
          </p:cNvPr>
          <p:cNvSpPr txBox="1"/>
          <p:nvPr/>
        </p:nvSpPr>
        <p:spPr>
          <a:xfrm>
            <a:off x="643146" y="3562393"/>
            <a:ext cx="749130" cy="265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25" dirty="0"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OB.DAAC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11F6029D-D3AD-FBA5-E8EC-5EDEA2D7CF45}"/>
              </a:ext>
            </a:extLst>
          </p:cNvPr>
          <p:cNvSpPr txBox="1"/>
          <p:nvPr/>
        </p:nvSpPr>
        <p:spPr>
          <a:xfrm>
            <a:off x="523481" y="3752512"/>
            <a:ext cx="981061" cy="266227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30" dirty="0">
                <a:solidFill>
                  <a:srgbClr val="FFFFF5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ODPS</a:t>
            </a:r>
          </a:p>
        </p:txBody>
      </p:sp>
      <p:pic>
        <p:nvPicPr>
          <p:cNvPr id="82" name="Content Placeholder 5" descr="nasa-meatball_transpaent.gif">
            <a:extLst>
              <a:ext uri="{FF2B5EF4-FFF2-40B4-BE49-F238E27FC236}">
                <a16:creationId xmlns:a16="http://schemas.microsoft.com/office/drawing/2014/main" id="{BB18A023-5A31-C6EB-1FC9-836EA8CB35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318" b="-1813"/>
          <a:stretch/>
        </p:blipFill>
        <p:spPr>
          <a:xfrm>
            <a:off x="1436506" y="3609717"/>
            <a:ext cx="215519" cy="189577"/>
          </a:xfrm>
          <a:prstGeom prst="rect">
            <a:avLst/>
          </a:prstGeom>
          <a:ln>
            <a:noFill/>
          </a:ln>
          <a:effectLst/>
        </p:spPr>
      </p:pic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54FCCC75-7ADA-6E5C-2131-A6BDEE5A1CCF}"/>
              </a:ext>
            </a:extLst>
          </p:cNvPr>
          <p:cNvCxnSpPr>
            <a:cxnSpLocks/>
          </p:cNvCxnSpPr>
          <p:nvPr/>
        </p:nvCxnSpPr>
        <p:spPr>
          <a:xfrm>
            <a:off x="1039330" y="3003543"/>
            <a:ext cx="0" cy="30953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9" name="Trapezoid 88">
            <a:extLst>
              <a:ext uri="{FF2B5EF4-FFF2-40B4-BE49-F238E27FC236}">
                <a16:creationId xmlns:a16="http://schemas.microsoft.com/office/drawing/2014/main" id="{571565B4-9264-E90D-944D-C0DCEC2D594D}"/>
              </a:ext>
            </a:extLst>
          </p:cNvPr>
          <p:cNvSpPr/>
          <p:nvPr/>
        </p:nvSpPr>
        <p:spPr>
          <a:xfrm>
            <a:off x="3558855" y="4384879"/>
            <a:ext cx="1262689" cy="300228"/>
          </a:xfrm>
          <a:prstGeom prst="trapezoid">
            <a:avLst/>
          </a:prstGeom>
          <a:solidFill>
            <a:srgbClr val="DCFB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EF350140-0055-C3A7-09D9-987A83C80384}"/>
              </a:ext>
            </a:extLst>
          </p:cNvPr>
          <p:cNvSpPr/>
          <p:nvPr/>
        </p:nvSpPr>
        <p:spPr>
          <a:xfrm>
            <a:off x="2175014" y="4387928"/>
            <a:ext cx="1019585" cy="312148"/>
          </a:xfrm>
          <a:prstGeom prst="rect">
            <a:avLst/>
          </a:prstGeom>
          <a:solidFill>
            <a:srgbClr val="DCFFE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Ancillary Files</a:t>
            </a:r>
          </a:p>
        </p:txBody>
      </p:sp>
      <p:cxnSp>
        <p:nvCxnSpPr>
          <p:cNvPr id="93" name="Straight Arrow Connector 92">
            <a:extLst>
              <a:ext uri="{FF2B5EF4-FFF2-40B4-BE49-F238E27FC236}">
                <a16:creationId xmlns:a16="http://schemas.microsoft.com/office/drawing/2014/main" id="{F575F28C-3337-70CF-F45A-48B60D84A4DC}"/>
              </a:ext>
            </a:extLst>
          </p:cNvPr>
          <p:cNvCxnSpPr>
            <a:cxnSpLocks/>
          </p:cNvCxnSpPr>
          <p:nvPr/>
        </p:nvCxnSpPr>
        <p:spPr>
          <a:xfrm flipH="1">
            <a:off x="3239348" y="4549275"/>
            <a:ext cx="281036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4" name="Rectangle 93">
            <a:extLst>
              <a:ext uri="{FF2B5EF4-FFF2-40B4-BE49-F238E27FC236}">
                <a16:creationId xmlns:a16="http://schemas.microsoft.com/office/drawing/2014/main" id="{ADDC54E4-92C3-A31F-B2DE-B97002D74085}"/>
              </a:ext>
            </a:extLst>
          </p:cNvPr>
          <p:cNvSpPr/>
          <p:nvPr/>
        </p:nvSpPr>
        <p:spPr>
          <a:xfrm>
            <a:off x="3572060" y="4410160"/>
            <a:ext cx="1253308" cy="25201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Ancillary Sources</a:t>
            </a:r>
          </a:p>
        </p:txBody>
      </p: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D1A29962-6652-AB53-139B-FC3A4BF6E158}"/>
              </a:ext>
            </a:extLst>
          </p:cNvPr>
          <p:cNvCxnSpPr>
            <a:cxnSpLocks/>
          </p:cNvCxnSpPr>
          <p:nvPr/>
        </p:nvCxnSpPr>
        <p:spPr>
          <a:xfrm>
            <a:off x="3547888" y="2219181"/>
            <a:ext cx="63341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A988ABB7-9D85-0473-7B6F-3725821AD543}"/>
              </a:ext>
            </a:extLst>
          </p:cNvPr>
          <p:cNvCxnSpPr>
            <a:cxnSpLocks/>
          </p:cNvCxnSpPr>
          <p:nvPr/>
        </p:nvCxnSpPr>
        <p:spPr>
          <a:xfrm>
            <a:off x="3659882" y="1650564"/>
            <a:ext cx="52673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>
            <a:extLst>
              <a:ext uri="{FF2B5EF4-FFF2-40B4-BE49-F238E27FC236}">
                <a16:creationId xmlns:a16="http://schemas.microsoft.com/office/drawing/2014/main" id="{8AEE18EB-3421-53D7-1C67-E3888FB201AA}"/>
              </a:ext>
            </a:extLst>
          </p:cNvPr>
          <p:cNvCxnSpPr>
            <a:cxnSpLocks/>
          </p:cNvCxnSpPr>
          <p:nvPr/>
        </p:nvCxnSpPr>
        <p:spPr>
          <a:xfrm flipV="1">
            <a:off x="4188571" y="1645248"/>
            <a:ext cx="0" cy="262544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Arrow Connector 107">
            <a:extLst>
              <a:ext uri="{FF2B5EF4-FFF2-40B4-BE49-F238E27FC236}">
                <a16:creationId xmlns:a16="http://schemas.microsoft.com/office/drawing/2014/main" id="{47B61361-0CB3-7195-D7CC-D26FF5C17761}"/>
              </a:ext>
            </a:extLst>
          </p:cNvPr>
          <p:cNvCxnSpPr>
            <a:cxnSpLocks/>
          </p:cNvCxnSpPr>
          <p:nvPr/>
        </p:nvCxnSpPr>
        <p:spPr>
          <a:xfrm flipH="1">
            <a:off x="1837525" y="4548745"/>
            <a:ext cx="296242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>
            <a:extLst>
              <a:ext uri="{FF2B5EF4-FFF2-40B4-BE49-F238E27FC236}">
                <a16:creationId xmlns:a16="http://schemas.microsoft.com/office/drawing/2014/main" id="{3D1E46BA-7B22-BF21-D4FD-2B3149232431}"/>
              </a:ext>
            </a:extLst>
          </p:cNvPr>
          <p:cNvCxnSpPr>
            <a:cxnSpLocks/>
          </p:cNvCxnSpPr>
          <p:nvPr/>
        </p:nvCxnSpPr>
        <p:spPr>
          <a:xfrm flipV="1">
            <a:off x="2152496" y="1635242"/>
            <a:ext cx="0" cy="255455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>
            <a:extLst>
              <a:ext uri="{FF2B5EF4-FFF2-40B4-BE49-F238E27FC236}">
                <a16:creationId xmlns:a16="http://schemas.microsoft.com/office/drawing/2014/main" id="{2AAA4CA8-5B4B-3703-FAFF-E0D9ABDD16E0}"/>
              </a:ext>
            </a:extLst>
          </p:cNvPr>
          <p:cNvCxnSpPr>
            <a:cxnSpLocks/>
          </p:cNvCxnSpPr>
          <p:nvPr/>
        </p:nvCxnSpPr>
        <p:spPr>
          <a:xfrm>
            <a:off x="1862823" y="4189798"/>
            <a:ext cx="30337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Arrow Connector 114">
            <a:extLst>
              <a:ext uri="{FF2B5EF4-FFF2-40B4-BE49-F238E27FC236}">
                <a16:creationId xmlns:a16="http://schemas.microsoft.com/office/drawing/2014/main" id="{FACC67D3-2663-7D86-7A94-809986A2FD41}"/>
              </a:ext>
            </a:extLst>
          </p:cNvPr>
          <p:cNvCxnSpPr>
            <a:cxnSpLocks/>
          </p:cNvCxnSpPr>
          <p:nvPr/>
        </p:nvCxnSpPr>
        <p:spPr>
          <a:xfrm>
            <a:off x="2146586" y="2176491"/>
            <a:ext cx="252313" cy="5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Arrow Connector 115">
            <a:extLst>
              <a:ext uri="{FF2B5EF4-FFF2-40B4-BE49-F238E27FC236}">
                <a16:creationId xmlns:a16="http://schemas.microsoft.com/office/drawing/2014/main" id="{B734181B-65A2-2B71-38DC-7E2BA46BAEA5}"/>
              </a:ext>
            </a:extLst>
          </p:cNvPr>
          <p:cNvCxnSpPr>
            <a:cxnSpLocks/>
          </p:cNvCxnSpPr>
          <p:nvPr/>
        </p:nvCxnSpPr>
        <p:spPr>
          <a:xfrm>
            <a:off x="2143325" y="1635242"/>
            <a:ext cx="252313" cy="5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Arrow Connector 117">
            <a:extLst>
              <a:ext uri="{FF2B5EF4-FFF2-40B4-BE49-F238E27FC236}">
                <a16:creationId xmlns:a16="http://schemas.microsoft.com/office/drawing/2014/main" id="{04953B96-E30C-0A4A-E1C1-911FF1C9D961}"/>
              </a:ext>
            </a:extLst>
          </p:cNvPr>
          <p:cNvCxnSpPr>
            <a:cxnSpLocks/>
          </p:cNvCxnSpPr>
          <p:nvPr/>
        </p:nvCxnSpPr>
        <p:spPr>
          <a:xfrm>
            <a:off x="4188570" y="4270691"/>
            <a:ext cx="3467823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5" name="Picture 134" descr="A picture containing blue, porcelain&#10;&#10;Description automatically generated">
            <a:extLst>
              <a:ext uri="{FF2B5EF4-FFF2-40B4-BE49-F238E27FC236}">
                <a16:creationId xmlns:a16="http://schemas.microsoft.com/office/drawing/2014/main" id="{2E9E8BAC-8D99-FB71-A33C-BADA29FD48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9351" y="390204"/>
            <a:ext cx="790229" cy="79022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0FD9E7B-A5F0-357E-00FD-095AB255246F}"/>
              </a:ext>
            </a:extLst>
          </p:cNvPr>
          <p:cNvSpPr/>
          <p:nvPr/>
        </p:nvSpPr>
        <p:spPr>
          <a:xfrm>
            <a:off x="2429589" y="3770456"/>
            <a:ext cx="1019585" cy="312148"/>
          </a:xfrm>
          <a:prstGeom prst="rect">
            <a:avLst/>
          </a:prstGeom>
          <a:solidFill>
            <a:srgbClr val="DCFFE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Ancillary Files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59BC5C6-1327-B9D9-F777-3D0B62391E26}"/>
              </a:ext>
            </a:extLst>
          </p:cNvPr>
          <p:cNvCxnSpPr>
            <a:cxnSpLocks/>
          </p:cNvCxnSpPr>
          <p:nvPr/>
        </p:nvCxnSpPr>
        <p:spPr>
          <a:xfrm>
            <a:off x="3519993" y="3937092"/>
            <a:ext cx="66857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3E6C94F2-8564-D166-6666-5E4F4649ABEF}"/>
              </a:ext>
            </a:extLst>
          </p:cNvPr>
          <p:cNvCxnSpPr>
            <a:cxnSpLocks/>
          </p:cNvCxnSpPr>
          <p:nvPr/>
        </p:nvCxnSpPr>
        <p:spPr>
          <a:xfrm>
            <a:off x="2154902" y="3913846"/>
            <a:ext cx="252313" cy="5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picture containing graphic design, graphics, poster, colorfulness&#10;&#10;Description automatically generated">
            <a:extLst>
              <a:ext uri="{FF2B5EF4-FFF2-40B4-BE49-F238E27FC236}">
                <a16:creationId xmlns:a16="http://schemas.microsoft.com/office/drawing/2014/main" id="{E84B73B3-45AE-05A8-34F3-14FFBF1929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516" y="3978318"/>
            <a:ext cx="673139" cy="67313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B1943D2-EF77-D0C5-15FD-B8C628C7C4CA}"/>
              </a:ext>
            </a:extLst>
          </p:cNvPr>
          <p:cNvSpPr txBox="1"/>
          <p:nvPr/>
        </p:nvSpPr>
        <p:spPr>
          <a:xfrm>
            <a:off x="381068" y="4820705"/>
            <a:ext cx="120898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* Mission dependent</a:t>
            </a:r>
          </a:p>
        </p:txBody>
      </p:sp>
      <p:sp>
        <p:nvSpPr>
          <p:cNvPr id="14" name="Snip Same Side Corner Rectangle 13">
            <a:extLst>
              <a:ext uri="{FF2B5EF4-FFF2-40B4-BE49-F238E27FC236}">
                <a16:creationId xmlns:a16="http://schemas.microsoft.com/office/drawing/2014/main" id="{29CC858D-F0DA-735B-9170-8F1276D92F24}"/>
              </a:ext>
            </a:extLst>
          </p:cNvPr>
          <p:cNvSpPr/>
          <p:nvPr/>
        </p:nvSpPr>
        <p:spPr>
          <a:xfrm>
            <a:off x="7699176" y="3390825"/>
            <a:ext cx="1079669" cy="1384245"/>
          </a:xfrm>
          <a:prstGeom prst="snip2SameRect">
            <a:avLst>
              <a:gd name="adj1" fmla="val 50000"/>
              <a:gd name="adj2" fmla="val 0"/>
            </a:avLst>
          </a:prstGeom>
          <a:solidFill>
            <a:srgbClr val="DCFB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6"/>
          </a:p>
        </p:txBody>
      </p:sp>
      <p:pic>
        <p:nvPicPr>
          <p:cNvPr id="15" name="Picture 14" descr="A picture containing graphic design, graphics, poster, colorfulness&#10;&#10;Description automatically generated">
            <a:extLst>
              <a:ext uri="{FF2B5EF4-FFF2-40B4-BE49-F238E27FC236}">
                <a16:creationId xmlns:a16="http://schemas.microsoft.com/office/drawing/2014/main" id="{B0814F24-7EE4-6EC1-33F8-8C329327D4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1132" y="3982353"/>
            <a:ext cx="673139" cy="67313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5ED783C-996B-1303-5F27-29EBAEC2342F}"/>
              </a:ext>
            </a:extLst>
          </p:cNvPr>
          <p:cNvCxnSpPr>
            <a:cxnSpLocks/>
          </p:cNvCxnSpPr>
          <p:nvPr/>
        </p:nvCxnSpPr>
        <p:spPr>
          <a:xfrm flipH="1">
            <a:off x="6928666" y="1847011"/>
            <a:ext cx="224652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Rectangle 31">
            <a:extLst>
              <a:ext uri="{FF2B5EF4-FFF2-40B4-BE49-F238E27FC236}">
                <a16:creationId xmlns:a16="http://schemas.microsoft.com/office/drawing/2014/main" id="{CA667982-FB7F-6423-A5BB-C74956A9EAB7}"/>
              </a:ext>
            </a:extLst>
          </p:cNvPr>
          <p:cNvSpPr/>
          <p:nvPr/>
        </p:nvSpPr>
        <p:spPr>
          <a:xfrm>
            <a:off x="5409950" y="3361401"/>
            <a:ext cx="1486151" cy="280396"/>
          </a:xfrm>
          <a:prstGeom prst="rect">
            <a:avLst/>
          </a:prstGeom>
          <a:solidFill>
            <a:srgbClr val="FFFBE9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Level-3 Mapped Files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9B667B6-E477-0A8A-898A-13DD3C2D837C}"/>
              </a:ext>
            </a:extLst>
          </p:cNvPr>
          <p:cNvSpPr/>
          <p:nvPr/>
        </p:nvSpPr>
        <p:spPr>
          <a:xfrm>
            <a:off x="5421427" y="2943118"/>
            <a:ext cx="1486151" cy="280396"/>
          </a:xfrm>
          <a:prstGeom prst="rect">
            <a:avLst/>
          </a:prstGeom>
          <a:solidFill>
            <a:srgbClr val="DCFFE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Level-3 Binned Files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7814E901-37CB-1003-123A-2CB6D062AE76}"/>
              </a:ext>
            </a:extLst>
          </p:cNvPr>
          <p:cNvSpPr/>
          <p:nvPr/>
        </p:nvSpPr>
        <p:spPr>
          <a:xfrm>
            <a:off x="5815230" y="1695861"/>
            <a:ext cx="1088554" cy="285090"/>
          </a:xfrm>
          <a:prstGeom prst="rect">
            <a:avLst/>
          </a:prstGeom>
          <a:solidFill>
            <a:srgbClr val="DCFFE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Geo Files*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0B1397D-E741-09B8-24F3-39FF1921B1A4}"/>
              </a:ext>
            </a:extLst>
          </p:cNvPr>
          <p:cNvSpPr/>
          <p:nvPr/>
        </p:nvSpPr>
        <p:spPr>
          <a:xfrm>
            <a:off x="5733514" y="2102251"/>
            <a:ext cx="1174064" cy="285090"/>
          </a:xfrm>
          <a:prstGeom prst="rect">
            <a:avLst/>
          </a:prstGeom>
          <a:solidFill>
            <a:srgbClr val="DCFFE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Level-1B Files*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0CBAFA38-6E18-8B1D-72B2-5D399833C7C8}"/>
              </a:ext>
            </a:extLst>
          </p:cNvPr>
          <p:cNvSpPr/>
          <p:nvPr/>
        </p:nvSpPr>
        <p:spPr>
          <a:xfrm>
            <a:off x="5733514" y="2516112"/>
            <a:ext cx="1174064" cy="285090"/>
          </a:xfrm>
          <a:prstGeom prst="rect">
            <a:avLst/>
          </a:prstGeom>
          <a:solidFill>
            <a:srgbClr val="DCFFE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Level-2 Files*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50126F0D-3EAB-9D7C-04F5-90B67DA18178}"/>
              </a:ext>
            </a:extLst>
          </p:cNvPr>
          <p:cNvCxnSpPr>
            <a:cxnSpLocks/>
          </p:cNvCxnSpPr>
          <p:nvPr/>
        </p:nvCxnSpPr>
        <p:spPr>
          <a:xfrm flipH="1">
            <a:off x="6935016" y="2259761"/>
            <a:ext cx="224652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4B0E4F87-251F-1098-2BBD-CF08A59260E9}"/>
              </a:ext>
            </a:extLst>
          </p:cNvPr>
          <p:cNvCxnSpPr>
            <a:cxnSpLocks/>
          </p:cNvCxnSpPr>
          <p:nvPr/>
        </p:nvCxnSpPr>
        <p:spPr>
          <a:xfrm flipH="1">
            <a:off x="6938191" y="2656636"/>
            <a:ext cx="224652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2061CAA8-A5D3-2E80-7F10-FB1D765071BB}"/>
              </a:ext>
            </a:extLst>
          </p:cNvPr>
          <p:cNvCxnSpPr>
            <a:cxnSpLocks/>
          </p:cNvCxnSpPr>
          <p:nvPr/>
        </p:nvCxnSpPr>
        <p:spPr>
          <a:xfrm flipH="1">
            <a:off x="6938191" y="3075736"/>
            <a:ext cx="224652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E748921D-AD51-40E7-65E1-1808EFF6E3F8}"/>
              </a:ext>
            </a:extLst>
          </p:cNvPr>
          <p:cNvCxnSpPr>
            <a:cxnSpLocks/>
          </p:cNvCxnSpPr>
          <p:nvPr/>
        </p:nvCxnSpPr>
        <p:spPr>
          <a:xfrm flipH="1">
            <a:off x="6938191" y="3491661"/>
            <a:ext cx="224652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7006E269-AC3A-9694-B18D-65275330C70D}"/>
              </a:ext>
            </a:extLst>
          </p:cNvPr>
          <p:cNvCxnSpPr>
            <a:cxnSpLocks/>
          </p:cNvCxnSpPr>
          <p:nvPr/>
        </p:nvCxnSpPr>
        <p:spPr>
          <a:xfrm>
            <a:off x="3971203" y="3479463"/>
            <a:ext cx="20753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D4D78E78-AA9B-1C84-BB58-18E4EBF47DF9}"/>
              </a:ext>
            </a:extLst>
          </p:cNvPr>
          <p:cNvCxnSpPr>
            <a:cxnSpLocks/>
          </p:cNvCxnSpPr>
          <p:nvPr/>
        </p:nvCxnSpPr>
        <p:spPr>
          <a:xfrm>
            <a:off x="3971203" y="3066597"/>
            <a:ext cx="22411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0D586A0A-5796-C122-779C-A28935B2D230}"/>
              </a:ext>
            </a:extLst>
          </p:cNvPr>
          <p:cNvCxnSpPr>
            <a:cxnSpLocks/>
          </p:cNvCxnSpPr>
          <p:nvPr/>
        </p:nvCxnSpPr>
        <p:spPr>
          <a:xfrm>
            <a:off x="3659882" y="2643843"/>
            <a:ext cx="51885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AD6C5189-8962-FA78-0754-19E2ABB3C328}"/>
              </a:ext>
            </a:extLst>
          </p:cNvPr>
          <p:cNvCxnSpPr>
            <a:cxnSpLocks/>
          </p:cNvCxnSpPr>
          <p:nvPr/>
        </p:nvCxnSpPr>
        <p:spPr>
          <a:xfrm>
            <a:off x="2149359" y="3052093"/>
            <a:ext cx="252313" cy="5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7F615173-7B7A-26C3-6A11-E54FAC5B4CC3}"/>
              </a:ext>
            </a:extLst>
          </p:cNvPr>
          <p:cNvCxnSpPr>
            <a:cxnSpLocks/>
          </p:cNvCxnSpPr>
          <p:nvPr/>
        </p:nvCxnSpPr>
        <p:spPr>
          <a:xfrm>
            <a:off x="2152132" y="3503751"/>
            <a:ext cx="252313" cy="5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45635EC6-4E98-9590-B2D7-B9C248AD5D14}"/>
              </a:ext>
            </a:extLst>
          </p:cNvPr>
          <p:cNvCxnSpPr>
            <a:cxnSpLocks/>
          </p:cNvCxnSpPr>
          <p:nvPr/>
        </p:nvCxnSpPr>
        <p:spPr>
          <a:xfrm>
            <a:off x="2152129" y="2589353"/>
            <a:ext cx="252313" cy="5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6FD04D75-87EB-C9CB-6F75-E8B40C1C5B9C}"/>
              </a:ext>
            </a:extLst>
          </p:cNvPr>
          <p:cNvSpPr txBox="1"/>
          <p:nvPr/>
        </p:nvSpPr>
        <p:spPr>
          <a:xfrm>
            <a:off x="7883653" y="3673421"/>
            <a:ext cx="674164" cy="265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25" dirty="0"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User</a:t>
            </a: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7877B601-84AB-59D1-743C-018A21126078}"/>
              </a:ext>
            </a:extLst>
          </p:cNvPr>
          <p:cNvSpPr/>
          <p:nvPr/>
        </p:nvSpPr>
        <p:spPr>
          <a:xfrm>
            <a:off x="2434311" y="2943118"/>
            <a:ext cx="1486151" cy="280396"/>
          </a:xfrm>
          <a:prstGeom prst="rect">
            <a:avLst/>
          </a:prstGeom>
          <a:solidFill>
            <a:srgbClr val="DCFFE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Level-3 Binned Files</a:t>
            </a: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A275EF0E-B7F5-9C1F-A3AE-BEE128918D63}"/>
              </a:ext>
            </a:extLst>
          </p:cNvPr>
          <p:cNvSpPr/>
          <p:nvPr/>
        </p:nvSpPr>
        <p:spPr>
          <a:xfrm>
            <a:off x="2421647" y="3365993"/>
            <a:ext cx="1486151" cy="280396"/>
          </a:xfrm>
          <a:prstGeom prst="rect">
            <a:avLst/>
          </a:prstGeom>
          <a:solidFill>
            <a:srgbClr val="FFFBE9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Level-3 Mapped Files</a:t>
            </a: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743C7229-3381-B795-C3D3-D564C80E58A0}"/>
              </a:ext>
            </a:extLst>
          </p:cNvPr>
          <p:cNvSpPr/>
          <p:nvPr/>
        </p:nvSpPr>
        <p:spPr>
          <a:xfrm>
            <a:off x="2426870" y="2516110"/>
            <a:ext cx="1174064" cy="285090"/>
          </a:xfrm>
          <a:prstGeom prst="rect">
            <a:avLst/>
          </a:prstGeom>
          <a:solidFill>
            <a:srgbClr val="DCFFE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Level-2 Files*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C13BB243-F32E-5B62-86E0-30D8233395F6}"/>
              </a:ext>
            </a:extLst>
          </p:cNvPr>
          <p:cNvCxnSpPr>
            <a:cxnSpLocks/>
          </p:cNvCxnSpPr>
          <p:nvPr/>
        </p:nvCxnSpPr>
        <p:spPr>
          <a:xfrm flipH="1">
            <a:off x="8695684" y="1713974"/>
            <a:ext cx="215474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53CEF2E-C245-A657-FF71-FB86D1FF8504}"/>
              </a:ext>
            </a:extLst>
          </p:cNvPr>
          <p:cNvCxnSpPr>
            <a:cxnSpLocks/>
          </p:cNvCxnSpPr>
          <p:nvPr/>
        </p:nvCxnSpPr>
        <p:spPr>
          <a:xfrm flipV="1">
            <a:off x="8911158" y="1704830"/>
            <a:ext cx="0" cy="226792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2A3AF2A3-532A-62FF-20E0-E9E11AC78E80}"/>
              </a:ext>
            </a:extLst>
          </p:cNvPr>
          <p:cNvSpPr/>
          <p:nvPr/>
        </p:nvSpPr>
        <p:spPr>
          <a:xfrm>
            <a:off x="7452342" y="627085"/>
            <a:ext cx="1225164" cy="2011429"/>
          </a:xfrm>
          <a:prstGeom prst="rect">
            <a:avLst/>
          </a:prstGeom>
          <a:solidFill>
            <a:srgbClr val="FFFBE9"/>
          </a:solidFill>
          <a:ln w="508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4E07CAF8-3B44-EAC0-0D31-E25778C5D0A5}"/>
              </a:ext>
            </a:extLst>
          </p:cNvPr>
          <p:cNvCxnSpPr>
            <a:cxnSpLocks/>
          </p:cNvCxnSpPr>
          <p:nvPr/>
        </p:nvCxnSpPr>
        <p:spPr>
          <a:xfrm>
            <a:off x="7551502" y="1274464"/>
            <a:ext cx="1043361" cy="0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81781B92-3417-CA52-4BC4-4F65BA07CA72}"/>
              </a:ext>
            </a:extLst>
          </p:cNvPr>
          <p:cNvSpPr/>
          <p:nvPr/>
        </p:nvSpPr>
        <p:spPr>
          <a:xfrm>
            <a:off x="7471892" y="632913"/>
            <a:ext cx="1199726" cy="2011430"/>
          </a:xfrm>
          <a:prstGeom prst="rect">
            <a:avLst/>
          </a:prstGeom>
          <a:noFill/>
          <a:ln w="508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125" dirty="0" err="1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SeaDAS</a:t>
            </a:r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algn="ctr"/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General Image</a:t>
            </a:r>
          </a:p>
          <a:p>
            <a:pPr algn="ctr"/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Analysis Tools</a:t>
            </a:r>
          </a:p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Imagery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Masking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Mapping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Aggregation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Algorithms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Analysis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Statistics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71450" indent="-171450">
              <a:buFont typeface="Courier New" panose="02070309020205020404" pitchFamily="49" charset="0"/>
              <a:buChar char="o"/>
            </a:pPr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682072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CAA88C3-03BA-2E70-F791-D2B352FC8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392"/>
            <a:ext cx="8359344" cy="342901"/>
          </a:xfrm>
        </p:spPr>
        <p:txBody>
          <a:bodyPr/>
          <a:lstStyle/>
          <a:p>
            <a:r>
              <a:rPr lang="en-US" dirty="0"/>
              <a:t>Workflow 2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Create L2 Binned File </a:t>
            </a:r>
            <a:r>
              <a:rPr lang="en-US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en-US" dirty="0">
                <a:solidFill>
                  <a:srgbClr val="7030A0"/>
                </a:solidFill>
              </a:rPr>
              <a:t>Specify “l3bprod” and “</a:t>
            </a:r>
            <a:r>
              <a:rPr lang="en-US" dirty="0" err="1">
                <a:solidFill>
                  <a:srgbClr val="7030A0"/>
                </a:solidFill>
              </a:rPr>
              <a:t>prodtype</a:t>
            </a:r>
            <a:r>
              <a:rPr lang="en-US" dirty="0">
                <a:solidFill>
                  <a:srgbClr val="7030A0"/>
                </a:solidFill>
              </a:rPr>
              <a:t>”)</a:t>
            </a:r>
          </a:p>
        </p:txBody>
      </p:sp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79D54C0C-02E3-40B4-E233-46D488997A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656" y="345293"/>
            <a:ext cx="7772400" cy="4895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95503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CAA88C3-03BA-2E70-F791-D2B352FC8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392"/>
            <a:ext cx="8359344" cy="342901"/>
          </a:xfrm>
        </p:spPr>
        <p:txBody>
          <a:bodyPr/>
          <a:lstStyle/>
          <a:p>
            <a:r>
              <a:rPr lang="en-US" dirty="0"/>
              <a:t>Workflow 2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Create L2 Binned File </a:t>
            </a:r>
            <a:r>
              <a:rPr lang="en-US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en-US" dirty="0">
                <a:solidFill>
                  <a:srgbClr val="7030A0"/>
                </a:solidFill>
              </a:rPr>
              <a:t>Specify “resolution=2” – </a:t>
            </a:r>
            <a:r>
              <a:rPr lang="en-US" dirty="0" err="1">
                <a:solidFill>
                  <a:srgbClr val="7030A0"/>
                </a:solidFill>
              </a:rPr>
              <a:t>multiscene</a:t>
            </a:r>
            <a:r>
              <a:rPr lang="en-US" dirty="0">
                <a:solidFill>
                  <a:srgbClr val="7030A0"/>
                </a:solidFill>
              </a:rPr>
              <a:t> file could be big)</a:t>
            </a:r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A98C2227-C695-D7E0-7C87-3390917145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656" y="345293"/>
            <a:ext cx="7772400" cy="4895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96152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CAA88C3-03BA-2E70-F791-D2B352FC8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392"/>
            <a:ext cx="8359344" cy="342901"/>
          </a:xfrm>
        </p:spPr>
        <p:txBody>
          <a:bodyPr/>
          <a:lstStyle/>
          <a:p>
            <a:r>
              <a:rPr lang="en-US" dirty="0"/>
              <a:t>Workflow 2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Create L2 Binned File </a:t>
            </a:r>
            <a:r>
              <a:rPr lang="en-US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en-US" dirty="0">
                <a:solidFill>
                  <a:srgbClr val="7030A0"/>
                </a:solidFill>
              </a:rPr>
              <a:t>Specify “</a:t>
            </a:r>
            <a:r>
              <a:rPr lang="en-US" dirty="0" err="1">
                <a:solidFill>
                  <a:srgbClr val="7030A0"/>
                </a:solidFill>
              </a:rPr>
              <a:t>flaguse</a:t>
            </a:r>
            <a:r>
              <a:rPr lang="en-US" dirty="0">
                <a:solidFill>
                  <a:srgbClr val="7030A0"/>
                </a:solidFill>
              </a:rPr>
              <a:t>” and click “Run”)</a:t>
            </a: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06E09473-C3AE-3F70-DD32-56B6B5E53C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656" y="345293"/>
            <a:ext cx="7772400" cy="4895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16255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CAA88C3-03BA-2E70-F791-D2B352FC8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392"/>
            <a:ext cx="8359344" cy="342901"/>
          </a:xfrm>
        </p:spPr>
        <p:txBody>
          <a:bodyPr/>
          <a:lstStyle/>
          <a:p>
            <a:r>
              <a:rPr lang="en-US" dirty="0"/>
              <a:t>Workflow 2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Create L2 Binned File </a:t>
            </a:r>
            <a:r>
              <a:rPr lang="en-US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en-US" dirty="0">
                <a:solidFill>
                  <a:srgbClr val="7030A0"/>
                </a:solidFill>
              </a:rPr>
              <a:t>Results message)</a:t>
            </a:r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F4AE1C79-7F50-C2AB-543B-25ED95F977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9087" y="1331819"/>
            <a:ext cx="7500257" cy="2760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40791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CAA88C3-03BA-2E70-F791-D2B352FC8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392"/>
            <a:ext cx="8359344" cy="342901"/>
          </a:xfrm>
        </p:spPr>
        <p:txBody>
          <a:bodyPr/>
          <a:lstStyle/>
          <a:p>
            <a:r>
              <a:rPr lang="en-US" dirty="0"/>
              <a:t>Workflow 2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Create L3 Mapped File </a:t>
            </a:r>
            <a:r>
              <a:rPr lang="en-US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(Select “</a:t>
            </a:r>
            <a:r>
              <a:rPr lang="en-US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ifile</a:t>
            </a:r>
            <a:r>
              <a:rPr lang="en-US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”</a:t>
            </a:r>
            <a:r>
              <a:rPr lang="en-US" dirty="0">
                <a:solidFill>
                  <a:srgbClr val="7030A0"/>
                </a:solidFill>
              </a:rPr>
              <a:t>)</a:t>
            </a: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1D3017F6-0838-0CC9-F155-21A1A865B1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656" y="345293"/>
            <a:ext cx="7772400" cy="5055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96936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CAA88C3-03BA-2E70-F791-D2B352FC8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392"/>
            <a:ext cx="8359344" cy="342901"/>
          </a:xfrm>
        </p:spPr>
        <p:txBody>
          <a:bodyPr/>
          <a:lstStyle/>
          <a:p>
            <a:r>
              <a:rPr lang="en-US" dirty="0"/>
              <a:t>Workflow 2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Create L3 Mapped File </a:t>
            </a:r>
            <a:r>
              <a:rPr lang="en-US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(Specify product=</a:t>
            </a:r>
            <a:r>
              <a:rPr lang="en-US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chlor_a</a:t>
            </a:r>
            <a:r>
              <a:rPr lang="en-US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and resolution=2km)</a:t>
            </a:r>
            <a:endParaRPr lang="en-US" dirty="0">
              <a:solidFill>
                <a:srgbClr val="7030A0"/>
              </a:solidFill>
            </a:endParaRPr>
          </a:p>
        </p:txBody>
      </p:sp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FCA06F68-2314-8C57-1AAE-AA28F598F7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656" y="345293"/>
            <a:ext cx="7772400" cy="5055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54187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CAA88C3-03BA-2E70-F791-D2B352FC8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392"/>
            <a:ext cx="8359344" cy="342901"/>
          </a:xfrm>
        </p:spPr>
        <p:txBody>
          <a:bodyPr/>
          <a:lstStyle/>
          <a:p>
            <a:r>
              <a:rPr lang="en-US" dirty="0"/>
              <a:t>Workflow 2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Create L3 Mapped File </a:t>
            </a:r>
            <a:r>
              <a:rPr lang="en-US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(… or perhaps select projection=“</a:t>
            </a:r>
            <a:r>
              <a:rPr lang="en-US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albersconic</a:t>
            </a:r>
            <a:r>
              <a:rPr lang="en-US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” for statistics</a:t>
            </a:r>
            <a:r>
              <a:rPr lang="en-US" dirty="0">
                <a:solidFill>
                  <a:srgbClr val="7030A0"/>
                </a:solidFill>
              </a:rPr>
              <a:t>)</a:t>
            </a: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19DCBC69-FA79-3EB8-DA61-37DC9DA4BF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656" y="345293"/>
            <a:ext cx="7772400" cy="5055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968125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CAA88C3-03BA-2E70-F791-D2B352FC8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392"/>
            <a:ext cx="8359344" cy="342901"/>
          </a:xfrm>
        </p:spPr>
        <p:txBody>
          <a:bodyPr/>
          <a:lstStyle/>
          <a:p>
            <a:r>
              <a:rPr lang="en-US" dirty="0"/>
              <a:t>Workflow 2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Create L3 Mapped File </a:t>
            </a:r>
            <a:r>
              <a:rPr lang="en-US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(Select </a:t>
            </a:r>
            <a:r>
              <a:rPr lang="en-US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interp</a:t>
            </a:r>
            <a:r>
              <a:rPr lang="en-US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=“area” and click “Run”</a:t>
            </a:r>
            <a:r>
              <a:rPr lang="en-US" dirty="0">
                <a:solidFill>
                  <a:srgbClr val="7030A0"/>
                </a:solidFill>
              </a:rPr>
              <a:t>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CAF3BC-54D5-30F3-AE7A-B1B79EC670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770" y="323273"/>
            <a:ext cx="775072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50609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CAA88C3-03BA-2E70-F791-D2B352FC8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392"/>
            <a:ext cx="8359344" cy="342901"/>
          </a:xfrm>
        </p:spPr>
        <p:txBody>
          <a:bodyPr/>
          <a:lstStyle/>
          <a:p>
            <a:r>
              <a:rPr lang="en-US" dirty="0"/>
              <a:t>Workflow 2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Create L3 Mapped File </a:t>
            </a:r>
            <a:r>
              <a:rPr lang="en-US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en-US" dirty="0">
                <a:solidFill>
                  <a:srgbClr val="7030A0"/>
                </a:solidFill>
              </a:rPr>
              <a:t>Results message)</a:t>
            </a:r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3B31EDB0-2C33-758F-AC67-E4769020A2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9971" y="1514757"/>
            <a:ext cx="7772400" cy="2518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600966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CAA88C3-03BA-2E70-F791-D2B352FC8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392"/>
            <a:ext cx="8359344" cy="342901"/>
          </a:xfrm>
        </p:spPr>
        <p:txBody>
          <a:bodyPr/>
          <a:lstStyle/>
          <a:p>
            <a:r>
              <a:rPr lang="en-US" dirty="0"/>
              <a:t>Workflow 2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View L3 Mapped File</a:t>
            </a:r>
            <a:endParaRPr lang="en-US" dirty="0">
              <a:solidFill>
                <a:srgbClr val="7030A0"/>
              </a:solidFill>
            </a:endParaRPr>
          </a:p>
        </p:txBody>
      </p:sp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7732AA25-3F33-8B13-9B7C-0F73428079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6307" y="345293"/>
            <a:ext cx="7071386" cy="4947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4815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6B8E7B5-5B36-A279-08F4-5E0990B203D7}"/>
              </a:ext>
            </a:extLst>
          </p:cNvPr>
          <p:cNvCxnSpPr>
            <a:cxnSpLocks/>
          </p:cNvCxnSpPr>
          <p:nvPr/>
        </p:nvCxnSpPr>
        <p:spPr>
          <a:xfrm flipV="1">
            <a:off x="7824307" y="3973351"/>
            <a:ext cx="1090333" cy="943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SeaDAS</a:t>
            </a:r>
            <a:r>
              <a:rPr lang="en-US" dirty="0"/>
              <a:t> User Software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General Image Analysis Tools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2F2B76E-4C7B-B732-8825-CB22907126B0}"/>
              </a:ext>
            </a:extLst>
          </p:cNvPr>
          <p:cNvSpPr/>
          <p:nvPr/>
        </p:nvSpPr>
        <p:spPr>
          <a:xfrm>
            <a:off x="2205576" y="469092"/>
            <a:ext cx="4134252" cy="4525128"/>
          </a:xfrm>
          <a:prstGeom prst="rect">
            <a:avLst/>
          </a:prstGeom>
          <a:solidFill>
            <a:srgbClr val="EFEABE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F2B0D92-74E6-4660-5532-3DB6FE237414}"/>
              </a:ext>
            </a:extLst>
          </p:cNvPr>
          <p:cNvSpPr/>
          <p:nvPr/>
        </p:nvSpPr>
        <p:spPr>
          <a:xfrm>
            <a:off x="2323485" y="720283"/>
            <a:ext cx="3869344" cy="4138239"/>
          </a:xfrm>
          <a:prstGeom prst="rect">
            <a:avLst/>
          </a:prstGeom>
          <a:solidFill>
            <a:srgbClr val="F9FFF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Picture 4" descr="A picture containing map, painting, earth, art&#10;&#10;Description automatically generated">
            <a:extLst>
              <a:ext uri="{FF2B5EF4-FFF2-40B4-BE49-F238E27FC236}">
                <a16:creationId xmlns:a16="http://schemas.microsoft.com/office/drawing/2014/main" id="{1B289DD9-ABB5-C882-BB32-73390967E8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4550" y="624229"/>
            <a:ext cx="2899637" cy="4347315"/>
          </a:xfrm>
          <a:prstGeom prst="rect">
            <a:avLst/>
          </a:prstGeom>
        </p:spPr>
      </p:pic>
      <p:pic>
        <p:nvPicPr>
          <p:cNvPr id="6" name="Picture 5" descr="A picture containing colorfulness, amber, screenshot, art&#10;&#10;Description automatically generated">
            <a:extLst>
              <a:ext uri="{FF2B5EF4-FFF2-40B4-BE49-F238E27FC236}">
                <a16:creationId xmlns:a16="http://schemas.microsoft.com/office/drawing/2014/main" id="{6E74C80B-EC50-CE8D-0B14-F3549A0854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9589" y="1284106"/>
            <a:ext cx="772319" cy="345814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B24FC69-6F7D-1224-00CE-B66AF52D56A7}"/>
              </a:ext>
            </a:extLst>
          </p:cNvPr>
          <p:cNvSpPr/>
          <p:nvPr/>
        </p:nvSpPr>
        <p:spPr>
          <a:xfrm>
            <a:off x="2199384" y="474321"/>
            <a:ext cx="4134252" cy="25201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Level-2 File</a:t>
            </a:r>
          </a:p>
        </p:txBody>
      </p:sp>
      <p:sp>
        <p:nvSpPr>
          <p:cNvPr id="8" name="Snip Same Side Corner Rectangle 7">
            <a:extLst>
              <a:ext uri="{FF2B5EF4-FFF2-40B4-BE49-F238E27FC236}">
                <a16:creationId xmlns:a16="http://schemas.microsoft.com/office/drawing/2014/main" id="{3BE47167-0379-FB4D-CC0B-9D875F8437DA}"/>
              </a:ext>
            </a:extLst>
          </p:cNvPr>
          <p:cNvSpPr/>
          <p:nvPr/>
        </p:nvSpPr>
        <p:spPr>
          <a:xfrm>
            <a:off x="7699176" y="3390825"/>
            <a:ext cx="1079669" cy="1384245"/>
          </a:xfrm>
          <a:prstGeom prst="snip2SameRect">
            <a:avLst>
              <a:gd name="adj1" fmla="val 50000"/>
              <a:gd name="adj2" fmla="val 0"/>
            </a:avLst>
          </a:prstGeom>
          <a:solidFill>
            <a:srgbClr val="DCFB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6"/>
          </a:p>
        </p:txBody>
      </p:sp>
      <p:pic>
        <p:nvPicPr>
          <p:cNvPr id="9" name="Picture 8" descr="A picture containing graphic design, graphics, poster, colorfulness&#10;&#10;Description automatically generated">
            <a:extLst>
              <a:ext uri="{FF2B5EF4-FFF2-40B4-BE49-F238E27FC236}">
                <a16:creationId xmlns:a16="http://schemas.microsoft.com/office/drawing/2014/main" id="{B0D83029-213C-417C-CA71-3FC7EE6506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1132" y="3982353"/>
            <a:ext cx="673139" cy="67313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479D0ED-CEFB-D0DE-4084-4B98190324FD}"/>
              </a:ext>
            </a:extLst>
          </p:cNvPr>
          <p:cNvSpPr txBox="1"/>
          <p:nvPr/>
        </p:nvSpPr>
        <p:spPr>
          <a:xfrm>
            <a:off x="7883653" y="3673421"/>
            <a:ext cx="674164" cy="265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25" dirty="0"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User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B01BC4AF-3D42-0AFF-AFF2-1C8A58E4E994}"/>
              </a:ext>
            </a:extLst>
          </p:cNvPr>
          <p:cNvCxnSpPr>
            <a:cxnSpLocks/>
          </p:cNvCxnSpPr>
          <p:nvPr/>
        </p:nvCxnSpPr>
        <p:spPr>
          <a:xfrm flipH="1">
            <a:off x="8695684" y="1713974"/>
            <a:ext cx="215474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4D874B9-1F7B-04D3-5861-2E6C16723122}"/>
              </a:ext>
            </a:extLst>
          </p:cNvPr>
          <p:cNvCxnSpPr>
            <a:cxnSpLocks/>
          </p:cNvCxnSpPr>
          <p:nvPr/>
        </p:nvCxnSpPr>
        <p:spPr>
          <a:xfrm flipV="1">
            <a:off x="8911158" y="1704830"/>
            <a:ext cx="0" cy="226792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6F95C37E-B272-AB22-4C2A-4D32CB9E7DBA}"/>
              </a:ext>
            </a:extLst>
          </p:cNvPr>
          <p:cNvSpPr/>
          <p:nvPr/>
        </p:nvSpPr>
        <p:spPr>
          <a:xfrm>
            <a:off x="7452342" y="627085"/>
            <a:ext cx="1225164" cy="2011429"/>
          </a:xfrm>
          <a:prstGeom prst="rect">
            <a:avLst/>
          </a:prstGeom>
          <a:solidFill>
            <a:srgbClr val="FFFBE9"/>
          </a:solidFill>
          <a:ln w="952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BC9F11C-32A3-0C93-EC7F-7E4A4FED440C}"/>
              </a:ext>
            </a:extLst>
          </p:cNvPr>
          <p:cNvCxnSpPr>
            <a:cxnSpLocks/>
          </p:cNvCxnSpPr>
          <p:nvPr/>
        </p:nvCxnSpPr>
        <p:spPr>
          <a:xfrm>
            <a:off x="7551502" y="1274464"/>
            <a:ext cx="1043361" cy="0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C2B058F2-3CED-6706-87BA-C7A6E80F92CB}"/>
              </a:ext>
            </a:extLst>
          </p:cNvPr>
          <p:cNvSpPr/>
          <p:nvPr/>
        </p:nvSpPr>
        <p:spPr>
          <a:xfrm>
            <a:off x="7471892" y="632913"/>
            <a:ext cx="1199726" cy="2011430"/>
          </a:xfrm>
          <a:prstGeom prst="rect">
            <a:avLst/>
          </a:prstGeom>
          <a:noFill/>
          <a:ln w="508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125" dirty="0" err="1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SeaDAS</a:t>
            </a:r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algn="ctr"/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General Image</a:t>
            </a:r>
          </a:p>
          <a:p>
            <a:pPr algn="ctr"/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Analysis Tools</a:t>
            </a:r>
          </a:p>
          <a:p>
            <a:pPr algn="ctr"/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en-US" sz="1125" dirty="0">
                <a:solidFill>
                  <a:schemeClr val="tx1"/>
                </a:solidFill>
                <a:highlight>
                  <a:srgbClr val="B0FFF8"/>
                </a:highlight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Imagery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Masking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Mapping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Aggregation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Algorithms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Analysis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Statistics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71450" indent="-171450">
              <a:buFont typeface="Courier New" panose="02070309020205020404" pitchFamily="49" charset="0"/>
              <a:buChar char="o"/>
            </a:pPr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8657534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CAA88C3-03BA-2E70-F791-D2B352FC84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Workflow 2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View L3 Mapped File (right side image processed at 250m)</a:t>
            </a:r>
            <a:endParaRPr lang="en-US" dirty="0"/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608516BC-9A77-0B28-9B40-C650C830C5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619" y="488887"/>
            <a:ext cx="8145611" cy="4399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158402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CAA88C3-03BA-2E70-F791-D2B352FC8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392"/>
            <a:ext cx="8359344" cy="342901"/>
          </a:xfrm>
        </p:spPr>
        <p:txBody>
          <a:bodyPr/>
          <a:lstStyle/>
          <a:p>
            <a:r>
              <a:rPr lang="en-US" dirty="0"/>
              <a:t>Workflow 2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dirty="0" err="1">
                <a:solidFill>
                  <a:srgbClr val="0070C0"/>
                </a:solidFill>
              </a:rPr>
              <a:t>m</a:t>
            </a:r>
            <a:r>
              <a:rPr lang="en-US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ultilevel_processor</a:t>
            </a:r>
            <a:endParaRPr lang="en-US" dirty="0">
              <a:solidFill>
                <a:srgbClr val="7030A0"/>
              </a:solidFill>
            </a:endParaRP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450ACE42-7A1C-129B-6B53-7C78E4A2D2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152" y="250372"/>
            <a:ext cx="775019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48406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F87013A-0D54-3B3C-601F-0786972E3E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660021"/>
            <a:ext cx="9144000" cy="1823457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3200" b="1" i="1" dirty="0" err="1">
                <a:latin typeface="Franklin Gothic Book" panose="020B0503020102020204" pitchFamily="34" charset="0"/>
              </a:rPr>
              <a:t>SeaDAS</a:t>
            </a:r>
            <a:r>
              <a:rPr lang="en-US" sz="3200" b="1" i="1" dirty="0">
                <a:latin typeface="Franklin Gothic Book" panose="020B0503020102020204" pitchFamily="34" charset="0"/>
              </a:rPr>
              <a:t> Reference Workflows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9340210-F15A-C15C-EF85-0BA9C49DED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57122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AEC3A25F-A9F8-0C6E-4088-D6A3351165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792" y="573437"/>
            <a:ext cx="1402168" cy="4132136"/>
          </a:xfrm>
        </p:spPr>
        <p:txBody>
          <a:bodyPr/>
          <a:lstStyle/>
          <a:p>
            <a:pPr>
              <a:buFont typeface="Courier New" panose="02070309020205020404" pitchFamily="49" charset="0"/>
              <a:buChar char="o"/>
            </a:pPr>
            <a:r>
              <a:rPr lang="en-US" dirty="0"/>
              <a:t>MODIS</a:t>
            </a:r>
          </a:p>
          <a:p>
            <a:pPr>
              <a:buFont typeface="Courier New" panose="02070309020205020404" pitchFamily="49" charset="0"/>
              <a:buChar char="o"/>
            </a:pPr>
            <a:endParaRPr lang="en-US" dirty="0"/>
          </a:p>
          <a:p>
            <a:pPr>
              <a:buFont typeface="Courier New" panose="02070309020205020404" pitchFamily="49" charset="0"/>
              <a:buChar char="o"/>
            </a:pPr>
            <a:endParaRPr lang="en-US" dirty="0"/>
          </a:p>
          <a:p>
            <a:pPr>
              <a:buFont typeface="Courier New" panose="02070309020205020404" pitchFamily="49" charset="0"/>
              <a:buChar char="o"/>
            </a:pPr>
            <a:endParaRPr lang="en-US" dirty="0"/>
          </a:p>
          <a:p>
            <a:pPr>
              <a:buFont typeface="Courier New" panose="02070309020205020404" pitchFamily="49" charset="0"/>
              <a:buChar char="o"/>
            </a:pPr>
            <a:endParaRPr lang="en-US" dirty="0"/>
          </a:p>
          <a:p>
            <a:pPr>
              <a:buFont typeface="Courier New" panose="02070309020205020404" pitchFamily="49" charset="0"/>
              <a:buChar char="o"/>
            </a:pPr>
            <a:endParaRPr lang="en-US" dirty="0"/>
          </a:p>
          <a:p>
            <a:pPr>
              <a:buFont typeface="Courier New" panose="02070309020205020404" pitchFamily="49" charset="0"/>
              <a:buChar char="o"/>
            </a:pPr>
            <a:r>
              <a:rPr lang="en-US" dirty="0" err="1"/>
              <a:t>HawkEye</a:t>
            </a:r>
            <a:endParaRPr lang="en-US" dirty="0"/>
          </a:p>
          <a:p>
            <a:pPr>
              <a:buFont typeface="Courier New" panose="02070309020205020404" pitchFamily="49" charset="0"/>
              <a:buChar char="o"/>
            </a:pPr>
            <a:endParaRPr lang="en-US" dirty="0"/>
          </a:p>
          <a:p>
            <a:pPr>
              <a:buFont typeface="Courier New" panose="02070309020205020404" pitchFamily="49" charset="0"/>
              <a:buChar char="o"/>
            </a:pPr>
            <a:endParaRPr lang="en-US" dirty="0"/>
          </a:p>
          <a:p>
            <a:pPr>
              <a:buFont typeface="Courier New" panose="02070309020205020404" pitchFamily="49" charset="0"/>
              <a:buChar char="o"/>
            </a:pPr>
            <a:endParaRPr lang="en-US" dirty="0"/>
          </a:p>
          <a:p>
            <a:pPr>
              <a:buFont typeface="Courier New" panose="02070309020205020404" pitchFamily="49" charset="0"/>
              <a:buChar char="o"/>
            </a:pPr>
            <a:endParaRPr lang="en-US" dirty="0"/>
          </a:p>
          <a:p>
            <a:pPr>
              <a:buFont typeface="Courier New" panose="02070309020205020404" pitchFamily="49" charset="0"/>
              <a:buChar char="o"/>
            </a:pPr>
            <a:endParaRPr lang="en-US" dirty="0"/>
          </a:p>
          <a:p>
            <a:pPr>
              <a:buFont typeface="Courier New" panose="02070309020205020404" pitchFamily="49" charset="0"/>
              <a:buChar char="o"/>
            </a:pPr>
            <a:r>
              <a:rPr lang="en-US" dirty="0"/>
              <a:t>VIIRS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E4F1FD8-ABBB-68E8-B472-BDEE665370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Creating Level-2 Files: </a:t>
            </a:r>
            <a:r>
              <a:rPr lang="en-US" dirty="0">
                <a:solidFill>
                  <a:srgbClr val="0070C0"/>
                </a:solidFill>
              </a:rPr>
              <a:t>Processing Workflows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25B0078-62F5-2BCF-EC0D-C0225107BD8E}"/>
              </a:ext>
            </a:extLst>
          </p:cNvPr>
          <p:cNvSpPr/>
          <p:nvPr/>
        </p:nvSpPr>
        <p:spPr>
          <a:xfrm>
            <a:off x="1529622" y="2772387"/>
            <a:ext cx="1392130" cy="338820"/>
          </a:xfrm>
          <a:prstGeom prst="rect">
            <a:avLst/>
          </a:prstGeom>
          <a:solidFill>
            <a:srgbClr val="DCFB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25" dirty="0" err="1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geolocate_hawkeye</a:t>
            </a:r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733ED28-F952-DA16-8D1A-B61155132D12}"/>
              </a:ext>
            </a:extLst>
          </p:cNvPr>
          <p:cNvSpPr/>
          <p:nvPr/>
        </p:nvSpPr>
        <p:spPr>
          <a:xfrm>
            <a:off x="3360981" y="2777426"/>
            <a:ext cx="826601" cy="340144"/>
          </a:xfrm>
          <a:prstGeom prst="rect">
            <a:avLst/>
          </a:prstGeom>
          <a:solidFill>
            <a:srgbClr val="B2FA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Geo File*</a:t>
            </a:r>
            <a:endParaRPr lang="en-US" sz="1125" b="1" dirty="0">
              <a:solidFill>
                <a:srgbClr val="C00000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2BE4F31-F32A-4211-6C72-EB23BD0C4DEA}"/>
              </a:ext>
            </a:extLst>
          </p:cNvPr>
          <p:cNvCxnSpPr>
            <a:cxnSpLocks/>
          </p:cNvCxnSpPr>
          <p:nvPr/>
        </p:nvCxnSpPr>
        <p:spPr>
          <a:xfrm>
            <a:off x="2996156" y="2935548"/>
            <a:ext cx="315857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541A9AFA-1640-4180-B983-D26084A69F0D}"/>
              </a:ext>
            </a:extLst>
          </p:cNvPr>
          <p:cNvSpPr/>
          <p:nvPr/>
        </p:nvSpPr>
        <p:spPr>
          <a:xfrm>
            <a:off x="1529622" y="2145427"/>
            <a:ext cx="964107" cy="312148"/>
          </a:xfrm>
          <a:prstGeom prst="rect">
            <a:avLst/>
          </a:prstGeom>
          <a:solidFill>
            <a:srgbClr val="B2FA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Level-1A File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E61535B-83D1-484A-4296-9632DA2D6F43}"/>
              </a:ext>
            </a:extLst>
          </p:cNvPr>
          <p:cNvCxnSpPr>
            <a:cxnSpLocks/>
          </p:cNvCxnSpPr>
          <p:nvPr/>
        </p:nvCxnSpPr>
        <p:spPr>
          <a:xfrm flipV="1">
            <a:off x="3485844" y="994364"/>
            <a:ext cx="0" cy="22741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5B75FA78-7846-4A20-EECA-2C4895168A9E}"/>
              </a:ext>
            </a:extLst>
          </p:cNvPr>
          <p:cNvSpPr/>
          <p:nvPr/>
        </p:nvSpPr>
        <p:spPr>
          <a:xfrm>
            <a:off x="3018546" y="626844"/>
            <a:ext cx="964107" cy="312148"/>
          </a:xfrm>
          <a:prstGeom prst="rect">
            <a:avLst/>
          </a:prstGeom>
          <a:solidFill>
            <a:srgbClr val="DCFB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modis_L1B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005DF29-793B-979F-46C3-2C4DA288D55B}"/>
              </a:ext>
            </a:extLst>
          </p:cNvPr>
          <p:cNvSpPr/>
          <p:nvPr/>
        </p:nvSpPr>
        <p:spPr>
          <a:xfrm>
            <a:off x="4430280" y="614631"/>
            <a:ext cx="1075159" cy="340144"/>
          </a:xfrm>
          <a:prstGeom prst="rect">
            <a:avLst/>
          </a:prstGeom>
          <a:solidFill>
            <a:srgbClr val="B2FA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Level-1B File*</a:t>
            </a:r>
            <a:endParaRPr lang="en-US" sz="1125" b="1" dirty="0">
              <a:solidFill>
                <a:srgbClr val="C00000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4B817276-1A7E-83F5-5FC1-BE4BDD56E031}"/>
              </a:ext>
            </a:extLst>
          </p:cNvPr>
          <p:cNvCxnSpPr>
            <a:cxnSpLocks/>
          </p:cNvCxnSpPr>
          <p:nvPr/>
        </p:nvCxnSpPr>
        <p:spPr>
          <a:xfrm>
            <a:off x="4046439" y="771794"/>
            <a:ext cx="346297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35983644-1E47-CB30-13C3-A03EB16AFE17}"/>
              </a:ext>
            </a:extLst>
          </p:cNvPr>
          <p:cNvCxnSpPr>
            <a:cxnSpLocks/>
          </p:cNvCxnSpPr>
          <p:nvPr/>
        </p:nvCxnSpPr>
        <p:spPr>
          <a:xfrm>
            <a:off x="2600725" y="1409498"/>
            <a:ext cx="297642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01CC9029-CD36-4D64-6E4A-4DB1E4DE7C88}"/>
              </a:ext>
            </a:extLst>
          </p:cNvPr>
          <p:cNvSpPr/>
          <p:nvPr/>
        </p:nvSpPr>
        <p:spPr>
          <a:xfrm>
            <a:off x="1538913" y="617349"/>
            <a:ext cx="964107" cy="312148"/>
          </a:xfrm>
          <a:prstGeom prst="rect">
            <a:avLst/>
          </a:prstGeom>
          <a:solidFill>
            <a:srgbClr val="B2FA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Level-1A File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68AA057-5C0E-A2B7-F0E0-4AA4B124C5FA}"/>
              </a:ext>
            </a:extLst>
          </p:cNvPr>
          <p:cNvSpPr/>
          <p:nvPr/>
        </p:nvSpPr>
        <p:spPr>
          <a:xfrm>
            <a:off x="1533842" y="1293333"/>
            <a:ext cx="964107" cy="312148"/>
          </a:xfrm>
          <a:prstGeom prst="rect">
            <a:avLst/>
          </a:prstGeom>
          <a:solidFill>
            <a:srgbClr val="DCFB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25" dirty="0" err="1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modis_GEO</a:t>
            </a:r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403E69F0-DC49-29DF-D6C8-556BD48B81C4}"/>
              </a:ext>
            </a:extLst>
          </p:cNvPr>
          <p:cNvCxnSpPr>
            <a:cxnSpLocks/>
          </p:cNvCxnSpPr>
          <p:nvPr/>
        </p:nvCxnSpPr>
        <p:spPr>
          <a:xfrm flipH="1">
            <a:off x="2015896" y="994364"/>
            <a:ext cx="1" cy="23175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AAF62427-E97C-B53A-745C-5C5E2AD4B70E}"/>
              </a:ext>
            </a:extLst>
          </p:cNvPr>
          <p:cNvCxnSpPr>
            <a:cxnSpLocks/>
          </p:cNvCxnSpPr>
          <p:nvPr/>
        </p:nvCxnSpPr>
        <p:spPr>
          <a:xfrm flipV="1">
            <a:off x="2592084" y="766478"/>
            <a:ext cx="374934" cy="244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D9674829-371D-C78A-4815-55B3A9776625}"/>
              </a:ext>
            </a:extLst>
          </p:cNvPr>
          <p:cNvCxnSpPr>
            <a:cxnSpLocks/>
          </p:cNvCxnSpPr>
          <p:nvPr/>
        </p:nvCxnSpPr>
        <p:spPr>
          <a:xfrm flipV="1">
            <a:off x="4042646" y="954775"/>
            <a:ext cx="1878564" cy="49062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Rectangle 35">
            <a:extLst>
              <a:ext uri="{FF2B5EF4-FFF2-40B4-BE49-F238E27FC236}">
                <a16:creationId xmlns:a16="http://schemas.microsoft.com/office/drawing/2014/main" id="{56A61437-A28B-DF61-26E6-72DE6CA6D2D6}"/>
              </a:ext>
            </a:extLst>
          </p:cNvPr>
          <p:cNvSpPr/>
          <p:nvPr/>
        </p:nvSpPr>
        <p:spPr>
          <a:xfrm>
            <a:off x="6008832" y="623759"/>
            <a:ext cx="731168" cy="331016"/>
          </a:xfrm>
          <a:prstGeom prst="rect">
            <a:avLst/>
          </a:prstGeom>
          <a:solidFill>
            <a:srgbClr val="DCFB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l2gen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10AD1194-9D07-50FF-481F-45405D2FCE66}"/>
              </a:ext>
            </a:extLst>
          </p:cNvPr>
          <p:cNvSpPr/>
          <p:nvPr/>
        </p:nvSpPr>
        <p:spPr>
          <a:xfrm>
            <a:off x="7207141" y="614631"/>
            <a:ext cx="880457" cy="340144"/>
          </a:xfrm>
          <a:prstGeom prst="rect">
            <a:avLst/>
          </a:prstGeom>
          <a:solidFill>
            <a:srgbClr val="B2FA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Level-2 File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53F01A66-FD42-863D-44D8-42F427EB7ECD}"/>
              </a:ext>
            </a:extLst>
          </p:cNvPr>
          <p:cNvCxnSpPr>
            <a:cxnSpLocks/>
          </p:cNvCxnSpPr>
          <p:nvPr/>
        </p:nvCxnSpPr>
        <p:spPr>
          <a:xfrm>
            <a:off x="5561532" y="766478"/>
            <a:ext cx="371802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ADCB600D-5087-5B1B-CE0E-F9A9A96FE608}"/>
              </a:ext>
            </a:extLst>
          </p:cNvPr>
          <p:cNvCxnSpPr>
            <a:cxnSpLocks/>
          </p:cNvCxnSpPr>
          <p:nvPr/>
        </p:nvCxnSpPr>
        <p:spPr>
          <a:xfrm>
            <a:off x="6800000" y="783070"/>
            <a:ext cx="380103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Rectangle 45">
            <a:extLst>
              <a:ext uri="{FF2B5EF4-FFF2-40B4-BE49-F238E27FC236}">
                <a16:creationId xmlns:a16="http://schemas.microsoft.com/office/drawing/2014/main" id="{87BB7D55-6A05-3A31-462B-21018C0C29B9}"/>
              </a:ext>
            </a:extLst>
          </p:cNvPr>
          <p:cNvSpPr/>
          <p:nvPr/>
        </p:nvSpPr>
        <p:spPr>
          <a:xfrm>
            <a:off x="5782059" y="1301961"/>
            <a:ext cx="957941" cy="312148"/>
          </a:xfrm>
          <a:prstGeom prst="rect">
            <a:avLst/>
          </a:prstGeom>
          <a:solidFill>
            <a:srgbClr val="B2FA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Ancillary File</a:t>
            </a:r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0D7B9D77-9474-33E4-15F7-2B96A3536A8A}"/>
              </a:ext>
            </a:extLst>
          </p:cNvPr>
          <p:cNvCxnSpPr>
            <a:cxnSpLocks/>
          </p:cNvCxnSpPr>
          <p:nvPr/>
        </p:nvCxnSpPr>
        <p:spPr>
          <a:xfrm flipV="1">
            <a:off x="6327922" y="1022650"/>
            <a:ext cx="0" cy="22741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C76BB7B0-9395-8928-6F49-155EF83E4A2C}"/>
              </a:ext>
            </a:extLst>
          </p:cNvPr>
          <p:cNvCxnSpPr>
            <a:cxnSpLocks/>
          </p:cNvCxnSpPr>
          <p:nvPr/>
        </p:nvCxnSpPr>
        <p:spPr>
          <a:xfrm flipH="1">
            <a:off x="2044313" y="2502861"/>
            <a:ext cx="1" cy="23175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Rectangle 51">
            <a:extLst>
              <a:ext uri="{FF2B5EF4-FFF2-40B4-BE49-F238E27FC236}">
                <a16:creationId xmlns:a16="http://schemas.microsoft.com/office/drawing/2014/main" id="{25A90DBE-8D5A-6C74-ED20-4642FA6D3BC3}"/>
              </a:ext>
            </a:extLst>
          </p:cNvPr>
          <p:cNvSpPr/>
          <p:nvPr/>
        </p:nvSpPr>
        <p:spPr>
          <a:xfrm>
            <a:off x="4358897" y="2150817"/>
            <a:ext cx="983563" cy="312148"/>
          </a:xfrm>
          <a:prstGeom prst="rect">
            <a:avLst/>
          </a:prstGeom>
          <a:solidFill>
            <a:srgbClr val="DCFB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l2gen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C442D6EC-3272-E153-4C82-F2670E465B47}"/>
              </a:ext>
            </a:extLst>
          </p:cNvPr>
          <p:cNvSpPr/>
          <p:nvPr/>
        </p:nvSpPr>
        <p:spPr>
          <a:xfrm>
            <a:off x="5921210" y="2136472"/>
            <a:ext cx="915683" cy="340144"/>
          </a:xfrm>
          <a:prstGeom prst="rect">
            <a:avLst/>
          </a:prstGeom>
          <a:solidFill>
            <a:srgbClr val="B2FA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Level-2 File</a:t>
            </a:r>
          </a:p>
        </p:txBody>
      </p: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989A48BD-0350-E657-4E45-86121F83166F}"/>
              </a:ext>
            </a:extLst>
          </p:cNvPr>
          <p:cNvCxnSpPr>
            <a:cxnSpLocks/>
          </p:cNvCxnSpPr>
          <p:nvPr/>
        </p:nvCxnSpPr>
        <p:spPr>
          <a:xfrm>
            <a:off x="5426884" y="2299059"/>
            <a:ext cx="431802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2DBA17C7-21F7-31BE-3631-3CADE7AEA88E}"/>
              </a:ext>
            </a:extLst>
          </p:cNvPr>
          <p:cNvCxnSpPr>
            <a:cxnSpLocks/>
          </p:cNvCxnSpPr>
          <p:nvPr/>
        </p:nvCxnSpPr>
        <p:spPr>
          <a:xfrm flipV="1">
            <a:off x="2563469" y="2292385"/>
            <a:ext cx="1703899" cy="667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Rectangle 59">
            <a:extLst>
              <a:ext uri="{FF2B5EF4-FFF2-40B4-BE49-F238E27FC236}">
                <a16:creationId xmlns:a16="http://schemas.microsoft.com/office/drawing/2014/main" id="{E753FE05-EE12-3F9B-B68A-3A68515E4889}"/>
              </a:ext>
            </a:extLst>
          </p:cNvPr>
          <p:cNvSpPr/>
          <p:nvPr/>
        </p:nvSpPr>
        <p:spPr>
          <a:xfrm>
            <a:off x="2953793" y="1294868"/>
            <a:ext cx="1025805" cy="308171"/>
          </a:xfrm>
          <a:prstGeom prst="rect">
            <a:avLst/>
          </a:prstGeom>
          <a:solidFill>
            <a:srgbClr val="B2FA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Geo File</a:t>
            </a:r>
            <a:endParaRPr lang="en-US" sz="1125" b="1" dirty="0">
              <a:solidFill>
                <a:srgbClr val="C00000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7A571EF7-1018-B047-06C7-CD3C9867C3F1}"/>
              </a:ext>
            </a:extLst>
          </p:cNvPr>
          <p:cNvCxnSpPr>
            <a:cxnSpLocks/>
          </p:cNvCxnSpPr>
          <p:nvPr/>
        </p:nvCxnSpPr>
        <p:spPr>
          <a:xfrm flipV="1">
            <a:off x="3871284" y="2428589"/>
            <a:ext cx="408200" cy="28112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4" name="Rectangle 63">
            <a:extLst>
              <a:ext uri="{FF2B5EF4-FFF2-40B4-BE49-F238E27FC236}">
                <a16:creationId xmlns:a16="http://schemas.microsoft.com/office/drawing/2014/main" id="{7EF83BB7-DEF7-E754-84FA-0306FBE19939}"/>
              </a:ext>
            </a:extLst>
          </p:cNvPr>
          <p:cNvSpPr/>
          <p:nvPr/>
        </p:nvSpPr>
        <p:spPr>
          <a:xfrm>
            <a:off x="4350549" y="2797180"/>
            <a:ext cx="957941" cy="312148"/>
          </a:xfrm>
          <a:prstGeom prst="rect">
            <a:avLst/>
          </a:prstGeom>
          <a:solidFill>
            <a:srgbClr val="B2FA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Ancillary File</a:t>
            </a:r>
          </a:p>
        </p:txBody>
      </p: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1DCF41AA-9A05-8187-1A9C-4985693ACFA0}"/>
              </a:ext>
            </a:extLst>
          </p:cNvPr>
          <p:cNvCxnSpPr>
            <a:cxnSpLocks/>
          </p:cNvCxnSpPr>
          <p:nvPr/>
        </p:nvCxnSpPr>
        <p:spPr>
          <a:xfrm flipV="1">
            <a:off x="4896412" y="2517869"/>
            <a:ext cx="0" cy="22741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7" name="Rectangle 66">
            <a:extLst>
              <a:ext uri="{FF2B5EF4-FFF2-40B4-BE49-F238E27FC236}">
                <a16:creationId xmlns:a16="http://schemas.microsoft.com/office/drawing/2014/main" id="{5EBB3A5C-8AC5-E3D1-5603-B5AFA29DA9F6}"/>
              </a:ext>
            </a:extLst>
          </p:cNvPr>
          <p:cNvSpPr/>
          <p:nvPr/>
        </p:nvSpPr>
        <p:spPr>
          <a:xfrm>
            <a:off x="1529622" y="4306308"/>
            <a:ext cx="1392130" cy="338820"/>
          </a:xfrm>
          <a:prstGeom prst="rect">
            <a:avLst/>
          </a:prstGeom>
          <a:solidFill>
            <a:srgbClr val="DCFB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25" dirty="0" err="1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geolocate_viirs</a:t>
            </a:r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AA3703EA-915A-AA68-F3CC-2D5ED5F3D6E4}"/>
              </a:ext>
            </a:extLst>
          </p:cNvPr>
          <p:cNvSpPr/>
          <p:nvPr/>
        </p:nvSpPr>
        <p:spPr>
          <a:xfrm>
            <a:off x="3360982" y="4311347"/>
            <a:ext cx="723142" cy="340144"/>
          </a:xfrm>
          <a:prstGeom prst="rect">
            <a:avLst/>
          </a:prstGeom>
          <a:solidFill>
            <a:srgbClr val="B2FA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Geo File</a:t>
            </a:r>
            <a:endParaRPr lang="en-US" sz="1125" b="1" dirty="0">
              <a:solidFill>
                <a:srgbClr val="C00000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9D2BD6A0-C23D-4DD4-AC16-24555F09D451}"/>
              </a:ext>
            </a:extLst>
          </p:cNvPr>
          <p:cNvCxnSpPr>
            <a:cxnSpLocks/>
          </p:cNvCxnSpPr>
          <p:nvPr/>
        </p:nvCxnSpPr>
        <p:spPr>
          <a:xfrm>
            <a:off x="2996156" y="4469469"/>
            <a:ext cx="315857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0" name="Rectangle 69">
            <a:extLst>
              <a:ext uri="{FF2B5EF4-FFF2-40B4-BE49-F238E27FC236}">
                <a16:creationId xmlns:a16="http://schemas.microsoft.com/office/drawing/2014/main" id="{4C187109-B9EE-9BA2-3298-B8C17FFF2F5A}"/>
              </a:ext>
            </a:extLst>
          </p:cNvPr>
          <p:cNvSpPr/>
          <p:nvPr/>
        </p:nvSpPr>
        <p:spPr>
          <a:xfrm>
            <a:off x="1529622" y="3679348"/>
            <a:ext cx="964107" cy="312148"/>
          </a:xfrm>
          <a:prstGeom prst="rect">
            <a:avLst/>
          </a:prstGeom>
          <a:solidFill>
            <a:srgbClr val="B2FA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Level-1A File</a:t>
            </a:r>
          </a:p>
        </p:txBody>
      </p: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1E7E9978-7B87-AF9E-4AAA-339B596C9BAF}"/>
              </a:ext>
            </a:extLst>
          </p:cNvPr>
          <p:cNvCxnSpPr>
            <a:cxnSpLocks/>
          </p:cNvCxnSpPr>
          <p:nvPr/>
        </p:nvCxnSpPr>
        <p:spPr>
          <a:xfrm flipH="1">
            <a:off x="2121803" y="4036782"/>
            <a:ext cx="1" cy="23175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2" name="Rectangle 71">
            <a:extLst>
              <a:ext uri="{FF2B5EF4-FFF2-40B4-BE49-F238E27FC236}">
                <a16:creationId xmlns:a16="http://schemas.microsoft.com/office/drawing/2014/main" id="{380F777D-7E9D-BC07-13A0-F11FF3BFF98E}"/>
              </a:ext>
            </a:extLst>
          </p:cNvPr>
          <p:cNvSpPr/>
          <p:nvPr/>
        </p:nvSpPr>
        <p:spPr>
          <a:xfrm>
            <a:off x="4358897" y="3684738"/>
            <a:ext cx="983563" cy="312148"/>
          </a:xfrm>
          <a:prstGeom prst="rect">
            <a:avLst/>
          </a:prstGeom>
          <a:solidFill>
            <a:srgbClr val="DCFB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l2gen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AE8BBEED-AC63-EA2A-E8F5-689F57FA6967}"/>
              </a:ext>
            </a:extLst>
          </p:cNvPr>
          <p:cNvSpPr/>
          <p:nvPr/>
        </p:nvSpPr>
        <p:spPr>
          <a:xfrm>
            <a:off x="5943265" y="3684738"/>
            <a:ext cx="915683" cy="340144"/>
          </a:xfrm>
          <a:prstGeom prst="rect">
            <a:avLst/>
          </a:prstGeom>
          <a:solidFill>
            <a:srgbClr val="B2FA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Level-2 File</a:t>
            </a:r>
          </a:p>
        </p:txBody>
      </p: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56166726-9203-F0AA-FF2A-180248239F40}"/>
              </a:ext>
            </a:extLst>
          </p:cNvPr>
          <p:cNvCxnSpPr>
            <a:cxnSpLocks/>
          </p:cNvCxnSpPr>
          <p:nvPr/>
        </p:nvCxnSpPr>
        <p:spPr>
          <a:xfrm>
            <a:off x="5426884" y="3832980"/>
            <a:ext cx="431802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6E1F78EA-1BD8-EC5C-1243-80A51B1BA7D5}"/>
              </a:ext>
            </a:extLst>
          </p:cNvPr>
          <p:cNvCxnSpPr>
            <a:cxnSpLocks/>
          </p:cNvCxnSpPr>
          <p:nvPr/>
        </p:nvCxnSpPr>
        <p:spPr>
          <a:xfrm flipV="1">
            <a:off x="2563469" y="3826306"/>
            <a:ext cx="1703899" cy="667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FC174282-4CA2-B159-8688-9314BABB344D}"/>
              </a:ext>
            </a:extLst>
          </p:cNvPr>
          <p:cNvCxnSpPr>
            <a:cxnSpLocks/>
          </p:cNvCxnSpPr>
          <p:nvPr/>
        </p:nvCxnSpPr>
        <p:spPr>
          <a:xfrm flipV="1">
            <a:off x="3871284" y="3962510"/>
            <a:ext cx="408200" cy="28112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7" name="Rectangle 76">
            <a:extLst>
              <a:ext uri="{FF2B5EF4-FFF2-40B4-BE49-F238E27FC236}">
                <a16:creationId xmlns:a16="http://schemas.microsoft.com/office/drawing/2014/main" id="{F75A16AF-0172-C577-94C7-6D4CC35476F0}"/>
              </a:ext>
            </a:extLst>
          </p:cNvPr>
          <p:cNvSpPr/>
          <p:nvPr/>
        </p:nvSpPr>
        <p:spPr>
          <a:xfrm>
            <a:off x="4350549" y="4331101"/>
            <a:ext cx="957941" cy="312148"/>
          </a:xfrm>
          <a:prstGeom prst="rect">
            <a:avLst/>
          </a:prstGeom>
          <a:solidFill>
            <a:srgbClr val="B2FA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Ancillary File</a:t>
            </a:r>
          </a:p>
        </p:txBody>
      </p: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295DC48E-3ED5-27E6-8464-7B5992EE2928}"/>
              </a:ext>
            </a:extLst>
          </p:cNvPr>
          <p:cNvCxnSpPr>
            <a:cxnSpLocks/>
          </p:cNvCxnSpPr>
          <p:nvPr/>
        </p:nvCxnSpPr>
        <p:spPr>
          <a:xfrm flipV="1">
            <a:off x="4896412" y="4051790"/>
            <a:ext cx="0" cy="22741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871975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E4F1FD8-ABBB-68E8-B472-BDEE665370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Creating Level-2 Files: </a:t>
            </a:r>
            <a:r>
              <a:rPr lang="en-US" dirty="0">
                <a:solidFill>
                  <a:srgbClr val="0070C0"/>
                </a:solidFill>
              </a:rPr>
              <a:t>Processing Workflows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714D71E-69F2-4D2B-3996-4AC6CECDB0EC}"/>
              </a:ext>
            </a:extLst>
          </p:cNvPr>
          <p:cNvSpPr/>
          <p:nvPr/>
        </p:nvSpPr>
        <p:spPr>
          <a:xfrm>
            <a:off x="4071245" y="2706557"/>
            <a:ext cx="983563" cy="312148"/>
          </a:xfrm>
          <a:prstGeom prst="rect">
            <a:avLst/>
          </a:prstGeom>
          <a:solidFill>
            <a:srgbClr val="DCFB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l2gen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41DDD73-F4A5-425F-EA03-10EF8326012B}"/>
              </a:ext>
            </a:extLst>
          </p:cNvPr>
          <p:cNvSpPr/>
          <p:nvPr/>
        </p:nvSpPr>
        <p:spPr>
          <a:xfrm>
            <a:off x="5698066" y="2709771"/>
            <a:ext cx="892419" cy="340144"/>
          </a:xfrm>
          <a:prstGeom prst="rect">
            <a:avLst/>
          </a:prstGeom>
          <a:solidFill>
            <a:srgbClr val="B2FA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Level-2 File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1ABBC878-B478-A37D-65CF-0559044DC126}"/>
              </a:ext>
            </a:extLst>
          </p:cNvPr>
          <p:cNvCxnSpPr>
            <a:cxnSpLocks/>
          </p:cNvCxnSpPr>
          <p:nvPr/>
        </p:nvCxnSpPr>
        <p:spPr>
          <a:xfrm>
            <a:off x="5160536" y="2853553"/>
            <a:ext cx="431802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0AA6357-6BDE-935F-4A74-C9612443070E}"/>
              </a:ext>
            </a:extLst>
          </p:cNvPr>
          <p:cNvCxnSpPr>
            <a:cxnSpLocks/>
          </p:cNvCxnSpPr>
          <p:nvPr/>
        </p:nvCxnSpPr>
        <p:spPr>
          <a:xfrm flipV="1">
            <a:off x="3572832" y="2860620"/>
            <a:ext cx="423435" cy="15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562CFECE-F295-4F38-F461-00B95768B370}"/>
              </a:ext>
            </a:extLst>
          </p:cNvPr>
          <p:cNvSpPr/>
          <p:nvPr/>
        </p:nvSpPr>
        <p:spPr>
          <a:xfrm>
            <a:off x="1503424" y="2709885"/>
            <a:ext cx="2008264" cy="838328"/>
          </a:xfrm>
          <a:prstGeom prst="rect">
            <a:avLst/>
          </a:prstGeom>
          <a:solidFill>
            <a:srgbClr val="B2FA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Level-1B File</a:t>
            </a:r>
            <a:endParaRPr lang="en-US" sz="1125" b="1" dirty="0">
              <a:solidFill>
                <a:schemeClr val="accent6">
                  <a:lumMod val="50000"/>
                </a:schemeClr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Content Placeholder 1">
            <a:extLst>
              <a:ext uri="{FF2B5EF4-FFF2-40B4-BE49-F238E27FC236}">
                <a16:creationId xmlns:a16="http://schemas.microsoft.com/office/drawing/2014/main" id="{E6442C85-FAC3-70FC-6844-C29A52AA6183}"/>
              </a:ext>
            </a:extLst>
          </p:cNvPr>
          <p:cNvSpPr txBox="1">
            <a:spLocks/>
          </p:cNvSpPr>
          <p:nvPr/>
        </p:nvSpPr>
        <p:spPr>
          <a:xfrm>
            <a:off x="5162948" y="4542893"/>
            <a:ext cx="4547487" cy="310642"/>
          </a:xfrm>
          <a:prstGeom prst="rect">
            <a:avLst/>
          </a:prstGeom>
        </p:spPr>
        <p:txBody>
          <a:bodyPr vert="horz" lIns="96624" tIns="48312" rIns="96624" bIns="48312" rtlCol="0">
            <a:noAutofit/>
          </a:bodyPr>
          <a:lstStyle>
            <a:lvl1pPr marL="254762" indent="-254762" algn="l" defTabSz="339682" rtl="0" eaLnBrk="1" latinLnBrk="0" hangingPunct="1">
              <a:spcBef>
                <a:spcPct val="20000"/>
              </a:spcBef>
              <a:buFont typeface="Arial"/>
              <a:buChar char="•"/>
              <a:defRPr sz="1406" kern="1200" spc="14" baseline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51983" indent="-212302" algn="l" defTabSz="339682" rtl="0" eaLnBrk="1" latinLnBrk="0" hangingPunct="1">
              <a:spcBef>
                <a:spcPct val="20000"/>
              </a:spcBef>
              <a:buFont typeface="Wingdings" charset="2"/>
              <a:buChar char="Ø"/>
              <a:defRPr sz="1266" kern="1200" spc="14" baseline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849205" indent="-169840" algn="l" defTabSz="339682" rtl="0" eaLnBrk="1" latinLnBrk="0" hangingPunct="1">
              <a:spcBef>
                <a:spcPct val="20000"/>
              </a:spcBef>
              <a:buFont typeface="Courier New"/>
              <a:buChar char="o"/>
              <a:defRPr sz="1125" kern="1200" spc="14" baseline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188888" indent="-169840" algn="l" defTabSz="339682" rtl="0" eaLnBrk="1" latinLnBrk="0" hangingPunct="1">
              <a:spcBef>
                <a:spcPct val="20000"/>
              </a:spcBef>
              <a:buFont typeface="Arial"/>
              <a:buChar char="–"/>
              <a:defRPr sz="984" kern="1200" spc="14" baseline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528568" indent="-169840" algn="l" defTabSz="339682" rtl="0" eaLnBrk="1" latinLnBrk="0" hangingPunct="1">
              <a:spcBef>
                <a:spcPct val="20000"/>
              </a:spcBef>
              <a:buFont typeface="Arial"/>
              <a:buChar char="»"/>
              <a:defRPr sz="914" kern="1200" spc="14" baseline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1868251" indent="-169840" algn="l" defTabSz="339682" rtl="0" eaLnBrk="1" latinLnBrk="0" hangingPunct="1">
              <a:spcBef>
                <a:spcPct val="20000"/>
              </a:spcBef>
              <a:buFont typeface="Arial"/>
              <a:buChar char="•"/>
              <a:defRPr sz="147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07934" indent="-169840" algn="l" defTabSz="339682" rtl="0" eaLnBrk="1" latinLnBrk="0" hangingPunct="1">
              <a:spcBef>
                <a:spcPct val="20000"/>
              </a:spcBef>
              <a:buFont typeface="Arial"/>
              <a:buChar char="•"/>
              <a:defRPr sz="147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47615" indent="-169840" algn="l" defTabSz="339682" rtl="0" eaLnBrk="1" latinLnBrk="0" hangingPunct="1">
              <a:spcBef>
                <a:spcPct val="20000"/>
              </a:spcBef>
              <a:buFont typeface="Arial"/>
              <a:buChar char="•"/>
              <a:defRPr sz="147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87297" indent="-169840" algn="l" defTabSz="339682" rtl="0" eaLnBrk="1" latinLnBrk="0" hangingPunct="1">
              <a:spcBef>
                <a:spcPct val="20000"/>
              </a:spcBef>
              <a:buFont typeface="Arial"/>
              <a:buChar char="•"/>
              <a:defRPr sz="147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100" b="1" i="1" dirty="0">
                <a:solidFill>
                  <a:srgbClr val="0070C0"/>
                </a:solidFill>
                <a:latin typeface="Franklin Gothic Book" panose="020B0503020102020204" pitchFamily="34" charset="0"/>
              </a:rPr>
              <a:t>* Input files contained in directory with Level-1B file</a:t>
            </a:r>
          </a:p>
          <a:p>
            <a:pPr marL="0" indent="0">
              <a:buNone/>
            </a:pPr>
            <a:endParaRPr lang="en-US" sz="1100" b="1" i="1" dirty="0">
              <a:solidFill>
                <a:schemeClr val="accent6">
                  <a:lumMod val="50000"/>
                </a:schemeClr>
              </a:solidFill>
              <a:latin typeface="Franklin Gothic Book" panose="020B0503020102020204" pitchFamily="34" charset="0"/>
            </a:endParaRPr>
          </a:p>
          <a:p>
            <a:endParaRPr lang="en-US" sz="1100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E8B8F701-0473-5973-C548-CD86BE23B1D3}"/>
              </a:ext>
            </a:extLst>
          </p:cNvPr>
          <p:cNvSpPr/>
          <p:nvPr/>
        </p:nvSpPr>
        <p:spPr>
          <a:xfrm>
            <a:off x="3298643" y="630421"/>
            <a:ext cx="983562" cy="312148"/>
          </a:xfrm>
          <a:prstGeom prst="rect">
            <a:avLst/>
          </a:prstGeom>
          <a:solidFill>
            <a:srgbClr val="DCFB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l2gen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26DB054A-A65B-107C-9541-19FFFA3E2761}"/>
              </a:ext>
            </a:extLst>
          </p:cNvPr>
          <p:cNvSpPr/>
          <p:nvPr/>
        </p:nvSpPr>
        <p:spPr>
          <a:xfrm>
            <a:off x="4890924" y="614790"/>
            <a:ext cx="983562" cy="340144"/>
          </a:xfrm>
          <a:prstGeom prst="rect">
            <a:avLst/>
          </a:prstGeom>
          <a:solidFill>
            <a:srgbClr val="B2FA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Level-2 File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35DB793F-F36A-92F8-C2FE-CCD1EF358FE1}"/>
              </a:ext>
            </a:extLst>
          </p:cNvPr>
          <p:cNvCxnSpPr>
            <a:cxnSpLocks/>
          </p:cNvCxnSpPr>
          <p:nvPr/>
        </p:nvCxnSpPr>
        <p:spPr>
          <a:xfrm>
            <a:off x="4389487" y="784014"/>
            <a:ext cx="431802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0A38481D-8D4B-7166-0AB3-F9E4C4C71AB2}"/>
              </a:ext>
            </a:extLst>
          </p:cNvPr>
          <p:cNvCxnSpPr>
            <a:cxnSpLocks/>
          </p:cNvCxnSpPr>
          <p:nvPr/>
        </p:nvCxnSpPr>
        <p:spPr>
          <a:xfrm flipV="1">
            <a:off x="2820258" y="784014"/>
            <a:ext cx="423435" cy="15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Rectangle 39">
            <a:extLst>
              <a:ext uri="{FF2B5EF4-FFF2-40B4-BE49-F238E27FC236}">
                <a16:creationId xmlns:a16="http://schemas.microsoft.com/office/drawing/2014/main" id="{720D5466-7CFD-45E7-65B2-FD5340966C56}"/>
              </a:ext>
            </a:extLst>
          </p:cNvPr>
          <p:cNvSpPr/>
          <p:nvPr/>
        </p:nvSpPr>
        <p:spPr>
          <a:xfrm>
            <a:off x="1503424" y="627940"/>
            <a:ext cx="1203451" cy="312148"/>
          </a:xfrm>
          <a:prstGeom prst="rect">
            <a:avLst/>
          </a:prstGeom>
          <a:solidFill>
            <a:srgbClr val="B2FA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Level-1A File</a:t>
            </a:r>
            <a:endParaRPr lang="en-US" sz="1125" b="1" dirty="0">
              <a:solidFill>
                <a:schemeClr val="accent6">
                  <a:lumMod val="50000"/>
                </a:schemeClr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B0F974F-C7E7-90E7-62A4-5277F054428B}"/>
              </a:ext>
            </a:extLst>
          </p:cNvPr>
          <p:cNvSpPr/>
          <p:nvPr/>
        </p:nvSpPr>
        <p:spPr>
          <a:xfrm>
            <a:off x="1529784" y="2916796"/>
            <a:ext cx="1993457" cy="705693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US" sz="1125" i="1" dirty="0">
                <a:solidFill>
                  <a:schemeClr val="tx1">
                    <a:lumMod val="95000"/>
                    <a:lumOff val="5000"/>
                  </a:schemeClr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*OLCI </a:t>
            </a:r>
            <a:r>
              <a:rPr lang="en-US" sz="1125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ifile</a:t>
            </a:r>
            <a:r>
              <a:rPr lang="en-US" sz="1125" i="1" dirty="0">
                <a:solidFill>
                  <a:schemeClr val="tx1">
                    <a:lumMod val="95000"/>
                    <a:lumOff val="5000"/>
                  </a:schemeClr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  <a:r>
              <a:rPr lang="en-US" sz="1125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xfdumanifest.xml</a:t>
            </a:r>
            <a:endParaRPr lang="en-US" sz="1125" i="1" dirty="0">
              <a:solidFill>
                <a:schemeClr val="tx1">
                  <a:lumMod val="95000"/>
                  <a:lumOff val="5000"/>
                </a:schemeClr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1125" i="1" dirty="0">
                <a:solidFill>
                  <a:schemeClr val="tx1">
                    <a:lumMod val="95000"/>
                    <a:lumOff val="5000"/>
                  </a:schemeClr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*MSI </a:t>
            </a:r>
            <a:r>
              <a:rPr lang="en-US" sz="1125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ifile</a:t>
            </a:r>
            <a:r>
              <a:rPr lang="en-US" sz="1125" i="1" dirty="0">
                <a:solidFill>
                  <a:schemeClr val="tx1">
                    <a:lumMod val="95000"/>
                    <a:lumOff val="5000"/>
                  </a:schemeClr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  <a:r>
              <a:rPr lang="en-US" sz="1125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manifest.safe</a:t>
            </a:r>
            <a:endParaRPr lang="en-US" sz="1125" i="1" dirty="0">
              <a:solidFill>
                <a:schemeClr val="tx1">
                  <a:lumMod val="95000"/>
                  <a:lumOff val="5000"/>
                </a:schemeClr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1125" i="1" dirty="0">
                <a:solidFill>
                  <a:schemeClr val="tx1">
                    <a:lumMod val="95000"/>
                    <a:lumOff val="5000"/>
                  </a:schemeClr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*OLI </a:t>
            </a:r>
            <a:r>
              <a:rPr lang="en-US" sz="1125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ifile</a:t>
            </a:r>
            <a:r>
              <a:rPr lang="en-US" sz="1125" i="1" dirty="0">
                <a:solidFill>
                  <a:schemeClr val="tx1">
                    <a:lumMod val="95000"/>
                    <a:lumOff val="5000"/>
                  </a:schemeClr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={filename}_</a:t>
            </a:r>
            <a:r>
              <a:rPr lang="en-US" sz="1125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MTL.txt</a:t>
            </a:r>
            <a:endParaRPr lang="en-US" sz="1125" i="1" dirty="0">
              <a:solidFill>
                <a:schemeClr val="tx1">
                  <a:lumMod val="95000"/>
                  <a:lumOff val="5000"/>
                </a:schemeClr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684A9B3-9C70-0A7D-0393-7539F8119D6C}"/>
              </a:ext>
            </a:extLst>
          </p:cNvPr>
          <p:cNvSpPr/>
          <p:nvPr/>
        </p:nvSpPr>
        <p:spPr>
          <a:xfrm>
            <a:off x="4052583" y="3338839"/>
            <a:ext cx="983562" cy="340144"/>
          </a:xfrm>
          <a:prstGeom prst="rect">
            <a:avLst/>
          </a:prstGeom>
          <a:solidFill>
            <a:srgbClr val="B2FA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Ancillary File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1C8C353F-DD68-D116-6D22-40EC644A2F4D}"/>
              </a:ext>
            </a:extLst>
          </p:cNvPr>
          <p:cNvCxnSpPr>
            <a:cxnSpLocks/>
          </p:cNvCxnSpPr>
          <p:nvPr/>
        </p:nvCxnSpPr>
        <p:spPr>
          <a:xfrm flipV="1">
            <a:off x="4487841" y="3075576"/>
            <a:ext cx="0" cy="19406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Content Placeholder 33">
            <a:extLst>
              <a:ext uri="{FF2B5EF4-FFF2-40B4-BE49-F238E27FC236}">
                <a16:creationId xmlns:a16="http://schemas.microsoft.com/office/drawing/2014/main" id="{60C3E4F4-D2A8-F5B9-A1F1-E2326A93B3F3}"/>
              </a:ext>
            </a:extLst>
          </p:cNvPr>
          <p:cNvSpPr txBox="1">
            <a:spLocks/>
          </p:cNvSpPr>
          <p:nvPr/>
        </p:nvSpPr>
        <p:spPr>
          <a:xfrm>
            <a:off x="271720" y="573437"/>
            <a:ext cx="1511510" cy="4280098"/>
          </a:xfrm>
          <a:prstGeom prst="rect">
            <a:avLst/>
          </a:prstGeom>
        </p:spPr>
        <p:txBody>
          <a:bodyPr vert="horz" lIns="96624" tIns="48312" rIns="96624" bIns="48312" rtlCol="0">
            <a:normAutofit/>
          </a:bodyPr>
          <a:lstStyle>
            <a:lvl1pPr marL="254762" indent="-254762" algn="l" defTabSz="339682" rtl="0" eaLnBrk="1" latinLnBrk="0" hangingPunct="1">
              <a:spcBef>
                <a:spcPct val="20000"/>
              </a:spcBef>
              <a:buFont typeface="Arial"/>
              <a:buChar char="•"/>
              <a:defRPr sz="1406" kern="1200" spc="14" baseline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51983" indent="-212302" algn="l" defTabSz="339682" rtl="0" eaLnBrk="1" latinLnBrk="0" hangingPunct="1">
              <a:spcBef>
                <a:spcPct val="20000"/>
              </a:spcBef>
              <a:buFont typeface="Wingdings" charset="2"/>
              <a:buChar char="Ø"/>
              <a:defRPr sz="1266" kern="1200" spc="14" baseline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849205" indent="-169840" algn="l" defTabSz="339682" rtl="0" eaLnBrk="1" latinLnBrk="0" hangingPunct="1">
              <a:spcBef>
                <a:spcPct val="20000"/>
              </a:spcBef>
              <a:buFont typeface="Courier New"/>
              <a:buChar char="o"/>
              <a:defRPr sz="1125" kern="1200" spc="14" baseline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188888" indent="-169840" algn="l" defTabSz="339682" rtl="0" eaLnBrk="1" latinLnBrk="0" hangingPunct="1">
              <a:spcBef>
                <a:spcPct val="20000"/>
              </a:spcBef>
              <a:buFont typeface="Arial"/>
              <a:buChar char="–"/>
              <a:defRPr sz="984" kern="1200" spc="14" baseline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528568" indent="-169840" algn="l" defTabSz="339682" rtl="0" eaLnBrk="1" latinLnBrk="0" hangingPunct="1">
              <a:spcBef>
                <a:spcPct val="20000"/>
              </a:spcBef>
              <a:buFont typeface="Arial"/>
              <a:buChar char="»"/>
              <a:defRPr sz="914" kern="1200" spc="14" baseline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1868251" indent="-169840" algn="l" defTabSz="339682" rtl="0" eaLnBrk="1" latinLnBrk="0" hangingPunct="1">
              <a:spcBef>
                <a:spcPct val="20000"/>
              </a:spcBef>
              <a:buFont typeface="Arial"/>
              <a:buChar char="•"/>
              <a:defRPr sz="147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07934" indent="-169840" algn="l" defTabSz="339682" rtl="0" eaLnBrk="1" latinLnBrk="0" hangingPunct="1">
              <a:spcBef>
                <a:spcPct val="20000"/>
              </a:spcBef>
              <a:buFont typeface="Arial"/>
              <a:buChar char="•"/>
              <a:defRPr sz="147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47615" indent="-169840" algn="l" defTabSz="339682" rtl="0" eaLnBrk="1" latinLnBrk="0" hangingPunct="1">
              <a:spcBef>
                <a:spcPct val="20000"/>
              </a:spcBef>
              <a:buFont typeface="Arial"/>
              <a:buChar char="•"/>
              <a:defRPr sz="147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87297" indent="-169840" algn="l" defTabSz="339682" rtl="0" eaLnBrk="1" latinLnBrk="0" hangingPunct="1">
              <a:spcBef>
                <a:spcPct val="20000"/>
              </a:spcBef>
              <a:buFont typeface="Arial"/>
              <a:buChar char="•"/>
              <a:defRPr sz="147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en-US" dirty="0" err="1"/>
              <a:t>SeaWiFS</a:t>
            </a:r>
            <a:endParaRPr lang="en-US" dirty="0"/>
          </a:p>
          <a:p>
            <a:pPr>
              <a:buFont typeface="Courier New" panose="02070309020205020404" pitchFamily="49" charset="0"/>
              <a:buChar char="o"/>
            </a:pPr>
            <a:r>
              <a:rPr lang="en-US" dirty="0"/>
              <a:t>CZCS</a:t>
            </a:r>
          </a:p>
          <a:p>
            <a:pPr>
              <a:buFont typeface="Courier New" panose="02070309020205020404" pitchFamily="49" charset="0"/>
              <a:buChar char="o"/>
            </a:pPr>
            <a:endParaRPr lang="en-US" dirty="0"/>
          </a:p>
          <a:p>
            <a:pPr>
              <a:buFont typeface="Courier New" panose="02070309020205020404" pitchFamily="49" charset="0"/>
              <a:buChar char="o"/>
            </a:pPr>
            <a:endParaRPr lang="en-US" dirty="0"/>
          </a:p>
          <a:p>
            <a:pPr>
              <a:buFont typeface="Courier New" panose="02070309020205020404" pitchFamily="49" charset="0"/>
              <a:buChar char="o"/>
            </a:pPr>
            <a:endParaRPr lang="en-US" dirty="0"/>
          </a:p>
          <a:p>
            <a:pPr>
              <a:buFont typeface="Courier New" panose="02070309020205020404" pitchFamily="49" charset="0"/>
              <a:buChar char="o"/>
            </a:pPr>
            <a:endParaRPr lang="en-US" dirty="0"/>
          </a:p>
          <a:p>
            <a:pPr>
              <a:buFont typeface="Courier New" panose="02070309020205020404" pitchFamily="49" charset="0"/>
              <a:buChar char="o"/>
            </a:pPr>
            <a:endParaRPr lang="en-US" dirty="0"/>
          </a:p>
          <a:p>
            <a:pPr>
              <a:buFont typeface="Courier New" panose="02070309020205020404" pitchFamily="49" charset="0"/>
              <a:buChar char="o"/>
            </a:pPr>
            <a:endParaRPr lang="en-US" dirty="0"/>
          </a:p>
          <a:p>
            <a:pPr>
              <a:buFont typeface="Courier New" panose="02070309020205020404" pitchFamily="49" charset="0"/>
              <a:buChar char="o"/>
            </a:pPr>
            <a:r>
              <a:rPr lang="en-US" dirty="0"/>
              <a:t>OLCI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dirty="0"/>
              <a:t>MSI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dirty="0"/>
              <a:t>OLI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dirty="0"/>
              <a:t>GOCI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dirty="0"/>
              <a:t>HICO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dirty="0"/>
              <a:t>MERIS</a:t>
            </a:r>
          </a:p>
          <a:p>
            <a:pPr marL="0" indent="0">
              <a:buFont typeface="Arial"/>
              <a:buNone/>
            </a:pPr>
            <a:endParaRPr lang="en-US" dirty="0"/>
          </a:p>
          <a:p>
            <a:endParaRPr lang="en-US" dirty="0"/>
          </a:p>
          <a:p>
            <a:pPr marL="0" indent="0">
              <a:buFont typeface="Arial"/>
              <a:buNone/>
            </a:pPr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pPr marL="0" indent="0">
              <a:buFont typeface="Arial"/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56A2E86B-62A7-4F93-993B-8A0FE4C3E2D9}"/>
              </a:ext>
            </a:extLst>
          </p:cNvPr>
          <p:cNvSpPr/>
          <p:nvPr/>
        </p:nvSpPr>
        <p:spPr>
          <a:xfrm>
            <a:off x="3311594" y="1255144"/>
            <a:ext cx="983562" cy="340144"/>
          </a:xfrm>
          <a:prstGeom prst="rect">
            <a:avLst/>
          </a:prstGeom>
          <a:solidFill>
            <a:srgbClr val="B2FA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Ancillary File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26440A41-1EE8-1C79-A997-1BAB0507AB4E}"/>
              </a:ext>
            </a:extLst>
          </p:cNvPr>
          <p:cNvCxnSpPr>
            <a:cxnSpLocks/>
          </p:cNvCxnSpPr>
          <p:nvPr/>
        </p:nvCxnSpPr>
        <p:spPr>
          <a:xfrm flipV="1">
            <a:off x="3746852" y="991881"/>
            <a:ext cx="0" cy="19406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7982685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8D31EB8-ADAE-D236-7C95-C6F4DA9126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1220" y="472078"/>
            <a:ext cx="8601560" cy="685766"/>
          </a:xfrm>
        </p:spPr>
        <p:txBody>
          <a:bodyPr/>
          <a:lstStyle/>
          <a:p>
            <a:r>
              <a:rPr lang="en-US" dirty="0"/>
              <a:t>Combining files with l2bin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E4F1FD8-ABBB-68E8-B472-BDEE665370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L3 Binning Workflows (Temporal: </a:t>
            </a:r>
            <a:r>
              <a:rPr lang="en-US" dirty="0">
                <a:solidFill>
                  <a:srgbClr val="0070C0"/>
                </a:solidFill>
              </a:rPr>
              <a:t>l2bin, l3bin</a:t>
            </a:r>
            <a:r>
              <a:rPr lang="en-US" dirty="0"/>
              <a:t>)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6211B1C2-D4D5-DCA7-A9AE-66513D39665E}"/>
              </a:ext>
            </a:extLst>
          </p:cNvPr>
          <p:cNvSpPr/>
          <p:nvPr/>
        </p:nvSpPr>
        <p:spPr>
          <a:xfrm>
            <a:off x="862201" y="3425238"/>
            <a:ext cx="1024490" cy="412381"/>
          </a:xfrm>
          <a:prstGeom prst="rect">
            <a:avLst/>
          </a:prstGeom>
          <a:solidFill>
            <a:srgbClr val="B2FA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Level-2 File 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CDF77898-F228-EBB9-B7E5-52DD83D57689}"/>
              </a:ext>
            </a:extLst>
          </p:cNvPr>
          <p:cNvCxnSpPr>
            <a:cxnSpLocks/>
          </p:cNvCxnSpPr>
          <p:nvPr/>
        </p:nvCxnSpPr>
        <p:spPr>
          <a:xfrm>
            <a:off x="1954396" y="3621579"/>
            <a:ext cx="431802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Rectangle 37">
            <a:extLst>
              <a:ext uri="{FF2B5EF4-FFF2-40B4-BE49-F238E27FC236}">
                <a16:creationId xmlns:a16="http://schemas.microsoft.com/office/drawing/2014/main" id="{FD470859-9F03-2A0F-03D5-F3E8F113DDF2}"/>
              </a:ext>
            </a:extLst>
          </p:cNvPr>
          <p:cNvSpPr/>
          <p:nvPr/>
        </p:nvSpPr>
        <p:spPr>
          <a:xfrm>
            <a:off x="862202" y="4299922"/>
            <a:ext cx="1024490" cy="412126"/>
          </a:xfrm>
          <a:prstGeom prst="rect">
            <a:avLst/>
          </a:prstGeom>
          <a:solidFill>
            <a:srgbClr val="B2FA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Level-2 File 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D7B51802-F2F3-7B90-59F9-F50FF17513A4}"/>
              </a:ext>
            </a:extLst>
          </p:cNvPr>
          <p:cNvCxnSpPr>
            <a:cxnSpLocks/>
          </p:cNvCxnSpPr>
          <p:nvPr/>
        </p:nvCxnSpPr>
        <p:spPr>
          <a:xfrm>
            <a:off x="1954396" y="4476712"/>
            <a:ext cx="431802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Rectangle 44">
            <a:extLst>
              <a:ext uri="{FF2B5EF4-FFF2-40B4-BE49-F238E27FC236}">
                <a16:creationId xmlns:a16="http://schemas.microsoft.com/office/drawing/2014/main" id="{02384635-C180-F2B3-0E93-5C4693AA86F9}"/>
              </a:ext>
            </a:extLst>
          </p:cNvPr>
          <p:cNvSpPr/>
          <p:nvPr/>
        </p:nvSpPr>
        <p:spPr>
          <a:xfrm>
            <a:off x="2428534" y="3473563"/>
            <a:ext cx="702732" cy="312148"/>
          </a:xfrm>
          <a:prstGeom prst="rect">
            <a:avLst/>
          </a:prstGeom>
          <a:solidFill>
            <a:srgbClr val="DCFB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l2bin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DC0B2B68-A30A-0336-8681-7187BE1AB4CC}"/>
              </a:ext>
            </a:extLst>
          </p:cNvPr>
          <p:cNvSpPr/>
          <p:nvPr/>
        </p:nvSpPr>
        <p:spPr>
          <a:xfrm>
            <a:off x="2428534" y="4359191"/>
            <a:ext cx="702732" cy="312148"/>
          </a:xfrm>
          <a:prstGeom prst="rect">
            <a:avLst/>
          </a:prstGeom>
          <a:solidFill>
            <a:srgbClr val="DCFB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l2bin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6810138A-403A-9D5A-6255-AD89CEEA01D8}"/>
              </a:ext>
            </a:extLst>
          </p:cNvPr>
          <p:cNvSpPr/>
          <p:nvPr/>
        </p:nvSpPr>
        <p:spPr>
          <a:xfrm>
            <a:off x="3723906" y="3418112"/>
            <a:ext cx="1185359" cy="412126"/>
          </a:xfrm>
          <a:prstGeom prst="rect">
            <a:avLst/>
          </a:prstGeom>
          <a:solidFill>
            <a:srgbClr val="B2FA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Level-3 Bin File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80135163-DDD0-1351-0778-F20BFEE9448C}"/>
              </a:ext>
            </a:extLst>
          </p:cNvPr>
          <p:cNvSpPr/>
          <p:nvPr/>
        </p:nvSpPr>
        <p:spPr>
          <a:xfrm>
            <a:off x="3723906" y="4299922"/>
            <a:ext cx="1185359" cy="412126"/>
          </a:xfrm>
          <a:prstGeom prst="rect">
            <a:avLst/>
          </a:prstGeom>
          <a:solidFill>
            <a:srgbClr val="B2FA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Level-3 Bin File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E7EC2952-5FDE-6369-3C8C-177EBF256409}"/>
              </a:ext>
            </a:extLst>
          </p:cNvPr>
          <p:cNvSpPr/>
          <p:nvPr/>
        </p:nvSpPr>
        <p:spPr>
          <a:xfrm>
            <a:off x="5553066" y="3880227"/>
            <a:ext cx="702732" cy="312148"/>
          </a:xfrm>
          <a:prstGeom prst="rect">
            <a:avLst/>
          </a:prstGeom>
          <a:solidFill>
            <a:srgbClr val="DCFB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l3bin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5CB9C18F-7670-DB20-8AC7-0FDDA5A4D67F}"/>
              </a:ext>
            </a:extLst>
          </p:cNvPr>
          <p:cNvSpPr/>
          <p:nvPr/>
        </p:nvSpPr>
        <p:spPr>
          <a:xfrm>
            <a:off x="6814287" y="3830238"/>
            <a:ext cx="1176892" cy="412127"/>
          </a:xfrm>
          <a:prstGeom prst="rect">
            <a:avLst/>
          </a:prstGeom>
          <a:solidFill>
            <a:srgbClr val="B2FA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Level-3 Bin File</a:t>
            </a:r>
          </a:p>
          <a:p>
            <a:pPr algn="ctr"/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(Composite)</a:t>
            </a:r>
          </a:p>
        </p:txBody>
      </p: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953F4BA3-A229-4857-6374-D633B62BC5D0}"/>
              </a:ext>
            </a:extLst>
          </p:cNvPr>
          <p:cNvCxnSpPr>
            <a:cxnSpLocks/>
          </p:cNvCxnSpPr>
          <p:nvPr/>
        </p:nvCxnSpPr>
        <p:spPr>
          <a:xfrm>
            <a:off x="3198996" y="3621579"/>
            <a:ext cx="431802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173F2C35-13EF-E0AD-7DB9-9C01E55FD982}"/>
              </a:ext>
            </a:extLst>
          </p:cNvPr>
          <p:cNvCxnSpPr>
            <a:cxnSpLocks/>
          </p:cNvCxnSpPr>
          <p:nvPr/>
        </p:nvCxnSpPr>
        <p:spPr>
          <a:xfrm>
            <a:off x="3198996" y="4476712"/>
            <a:ext cx="431802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14BF1FCD-3FCF-6D92-1C03-0736A6076956}"/>
              </a:ext>
            </a:extLst>
          </p:cNvPr>
          <p:cNvCxnSpPr>
            <a:cxnSpLocks/>
          </p:cNvCxnSpPr>
          <p:nvPr/>
        </p:nvCxnSpPr>
        <p:spPr>
          <a:xfrm>
            <a:off x="6323242" y="4036301"/>
            <a:ext cx="431802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CCE337C7-8EEC-D5F8-7B1E-9F887ADA8237}"/>
              </a:ext>
            </a:extLst>
          </p:cNvPr>
          <p:cNvCxnSpPr>
            <a:cxnSpLocks/>
          </p:cNvCxnSpPr>
          <p:nvPr/>
        </p:nvCxnSpPr>
        <p:spPr>
          <a:xfrm flipV="1">
            <a:off x="4947376" y="4109699"/>
            <a:ext cx="520636" cy="39628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285C2369-94BA-E1AE-6F87-AEC8F267FB5B}"/>
              </a:ext>
            </a:extLst>
          </p:cNvPr>
          <p:cNvCxnSpPr>
            <a:cxnSpLocks/>
          </p:cNvCxnSpPr>
          <p:nvPr/>
        </p:nvCxnSpPr>
        <p:spPr>
          <a:xfrm>
            <a:off x="4960426" y="3621579"/>
            <a:ext cx="541479" cy="34418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5" name="TextBox 64">
            <a:extLst>
              <a:ext uri="{FF2B5EF4-FFF2-40B4-BE49-F238E27FC236}">
                <a16:creationId xmlns:a16="http://schemas.microsoft.com/office/drawing/2014/main" id="{D3E55206-C979-6CA7-BD25-CC277013458F}"/>
              </a:ext>
            </a:extLst>
          </p:cNvPr>
          <p:cNvSpPr txBox="1"/>
          <p:nvPr/>
        </p:nvSpPr>
        <p:spPr>
          <a:xfrm>
            <a:off x="2289028" y="3198102"/>
            <a:ext cx="1024489" cy="265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25" dirty="0">
                <a:solidFill>
                  <a:srgbClr val="0432FF"/>
                </a:solidFill>
                <a:latin typeface="Franklin Gothic Book" panose="020B0503020102020204" pitchFamily="34" charset="0"/>
                <a:ea typeface="Palatino" pitchFamily="2" charset="77"/>
                <a:cs typeface="Eurostile"/>
              </a:rPr>
              <a:t>Apply flags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79A6BE87-AA68-786D-424C-2E5E24809C38}"/>
              </a:ext>
            </a:extLst>
          </p:cNvPr>
          <p:cNvSpPr txBox="1"/>
          <p:nvPr/>
        </p:nvSpPr>
        <p:spPr>
          <a:xfrm>
            <a:off x="2293056" y="4093734"/>
            <a:ext cx="1024489" cy="265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25" dirty="0">
                <a:solidFill>
                  <a:srgbClr val="0432FF"/>
                </a:solidFill>
                <a:latin typeface="Franklin Gothic Book" panose="020B0503020102020204" pitchFamily="34" charset="0"/>
                <a:ea typeface="Palatino" pitchFamily="2" charset="77"/>
                <a:cs typeface="Eurostile"/>
              </a:rPr>
              <a:t>Apply flags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17D204AC-29B7-97F4-EAB5-3F92E8D0468D}"/>
              </a:ext>
            </a:extLst>
          </p:cNvPr>
          <p:cNvSpPr txBox="1"/>
          <p:nvPr/>
        </p:nvSpPr>
        <p:spPr>
          <a:xfrm>
            <a:off x="769037" y="3159781"/>
            <a:ext cx="1185359" cy="265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25" dirty="0">
                <a:solidFill>
                  <a:srgbClr val="0432FF"/>
                </a:solidFill>
                <a:latin typeface="Franklin Gothic Book" panose="020B0503020102020204" pitchFamily="34" charset="0"/>
                <a:ea typeface="Palatino" pitchFamily="2" charset="77"/>
                <a:cs typeface="Eurostile"/>
              </a:rPr>
              <a:t>Contains flags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3F72DCAA-E884-6599-AD51-D7FDB793B79F}"/>
              </a:ext>
            </a:extLst>
          </p:cNvPr>
          <p:cNvSpPr txBox="1"/>
          <p:nvPr/>
        </p:nvSpPr>
        <p:spPr>
          <a:xfrm>
            <a:off x="760456" y="4045052"/>
            <a:ext cx="1185359" cy="265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25" dirty="0">
                <a:solidFill>
                  <a:srgbClr val="0432FF"/>
                </a:solidFill>
                <a:latin typeface="Franklin Gothic Book" panose="020B0503020102020204" pitchFamily="34" charset="0"/>
                <a:ea typeface="Palatino" pitchFamily="2" charset="77"/>
                <a:cs typeface="Eurostile"/>
              </a:rPr>
              <a:t>Contains flags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A5747A94-5298-1425-C10D-85E1FF407D2C}"/>
              </a:ext>
            </a:extLst>
          </p:cNvPr>
          <p:cNvSpPr txBox="1"/>
          <p:nvPr/>
        </p:nvSpPr>
        <p:spPr>
          <a:xfrm>
            <a:off x="3488973" y="2963979"/>
            <a:ext cx="1718721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25" dirty="0">
                <a:solidFill>
                  <a:srgbClr val="0432FF"/>
                </a:solidFill>
                <a:latin typeface="Franklin Gothic Book" panose="020B0503020102020204" pitchFamily="34" charset="0"/>
                <a:ea typeface="Palatino" pitchFamily="2" charset="77"/>
                <a:cs typeface="Eurostile"/>
              </a:rPr>
              <a:t>Contains no flags</a:t>
            </a:r>
          </a:p>
          <a:p>
            <a:pPr algn="ctr"/>
            <a:r>
              <a:rPr lang="en-US" sz="1125" dirty="0">
                <a:solidFill>
                  <a:srgbClr val="0432FF"/>
                </a:solidFill>
                <a:latin typeface="Franklin Gothic Book" panose="020B0503020102020204" pitchFamily="34" charset="0"/>
                <a:ea typeface="Palatino" pitchFamily="2" charset="77"/>
                <a:cs typeface="Eurostile"/>
              </a:rPr>
              <a:t>Flagged data removed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3F47D60E-6748-EEE2-E781-774D12DBA40B}"/>
              </a:ext>
            </a:extLst>
          </p:cNvPr>
          <p:cNvSpPr txBox="1"/>
          <p:nvPr/>
        </p:nvSpPr>
        <p:spPr>
          <a:xfrm>
            <a:off x="3488973" y="3869260"/>
            <a:ext cx="1718721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25" dirty="0">
                <a:solidFill>
                  <a:srgbClr val="0432FF"/>
                </a:solidFill>
                <a:latin typeface="Franklin Gothic Book" panose="020B0503020102020204" pitchFamily="34" charset="0"/>
                <a:ea typeface="Palatino" pitchFamily="2" charset="77"/>
                <a:cs typeface="Eurostile"/>
              </a:rPr>
              <a:t>Contains no flags</a:t>
            </a:r>
          </a:p>
          <a:p>
            <a:pPr algn="ctr"/>
            <a:r>
              <a:rPr lang="en-US" sz="1125" dirty="0">
                <a:solidFill>
                  <a:srgbClr val="0432FF"/>
                </a:solidFill>
                <a:latin typeface="Franklin Gothic Book" panose="020B0503020102020204" pitchFamily="34" charset="0"/>
                <a:ea typeface="Palatino" pitchFamily="2" charset="77"/>
                <a:cs typeface="Eurostile"/>
              </a:rPr>
              <a:t>Flagged data removed</a:t>
            </a:r>
          </a:p>
        </p:txBody>
      </p:sp>
      <p:sp>
        <p:nvSpPr>
          <p:cNvPr id="74" name="Content Placeholder 1">
            <a:extLst>
              <a:ext uri="{FF2B5EF4-FFF2-40B4-BE49-F238E27FC236}">
                <a16:creationId xmlns:a16="http://schemas.microsoft.com/office/drawing/2014/main" id="{E35AE662-C914-C222-2352-945136553225}"/>
              </a:ext>
            </a:extLst>
          </p:cNvPr>
          <p:cNvSpPr txBox="1">
            <a:spLocks/>
          </p:cNvSpPr>
          <p:nvPr/>
        </p:nvSpPr>
        <p:spPr>
          <a:xfrm>
            <a:off x="271220" y="2673959"/>
            <a:ext cx="8601560" cy="789927"/>
          </a:xfrm>
          <a:prstGeom prst="rect">
            <a:avLst/>
          </a:prstGeom>
        </p:spPr>
        <p:txBody>
          <a:bodyPr vert="horz" lIns="96624" tIns="48312" rIns="96624" bIns="48312" rtlCol="0">
            <a:normAutofit/>
          </a:bodyPr>
          <a:lstStyle>
            <a:lvl1pPr marL="254762" indent="-254762" algn="l" defTabSz="339682" rtl="0" eaLnBrk="1" latinLnBrk="0" hangingPunct="1">
              <a:spcBef>
                <a:spcPct val="20000"/>
              </a:spcBef>
              <a:buFont typeface="Arial"/>
              <a:buChar char="•"/>
              <a:defRPr sz="1406" kern="1200" spc="14" baseline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51983" indent="-212302" algn="l" defTabSz="339682" rtl="0" eaLnBrk="1" latinLnBrk="0" hangingPunct="1">
              <a:spcBef>
                <a:spcPct val="20000"/>
              </a:spcBef>
              <a:buFont typeface="Wingdings" charset="2"/>
              <a:buChar char="Ø"/>
              <a:defRPr sz="1266" kern="1200" spc="14" baseline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849205" indent="-169840" algn="l" defTabSz="339682" rtl="0" eaLnBrk="1" latinLnBrk="0" hangingPunct="1">
              <a:spcBef>
                <a:spcPct val="20000"/>
              </a:spcBef>
              <a:buFont typeface="Courier New"/>
              <a:buChar char="o"/>
              <a:defRPr sz="1125" kern="1200" spc="14" baseline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188888" indent="-169840" algn="l" defTabSz="339682" rtl="0" eaLnBrk="1" latinLnBrk="0" hangingPunct="1">
              <a:spcBef>
                <a:spcPct val="20000"/>
              </a:spcBef>
              <a:buFont typeface="Arial"/>
              <a:buChar char="–"/>
              <a:defRPr sz="984" kern="1200" spc="14" baseline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528568" indent="-169840" algn="l" defTabSz="339682" rtl="0" eaLnBrk="1" latinLnBrk="0" hangingPunct="1">
              <a:spcBef>
                <a:spcPct val="20000"/>
              </a:spcBef>
              <a:buFont typeface="Arial"/>
              <a:buChar char="»"/>
              <a:defRPr sz="914" kern="1200" spc="14" baseline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1868251" indent="-169840" algn="l" defTabSz="339682" rtl="0" eaLnBrk="1" latinLnBrk="0" hangingPunct="1">
              <a:spcBef>
                <a:spcPct val="20000"/>
              </a:spcBef>
              <a:buFont typeface="Arial"/>
              <a:buChar char="•"/>
              <a:defRPr sz="147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07934" indent="-169840" algn="l" defTabSz="339682" rtl="0" eaLnBrk="1" latinLnBrk="0" hangingPunct="1">
              <a:spcBef>
                <a:spcPct val="20000"/>
              </a:spcBef>
              <a:buFont typeface="Arial"/>
              <a:buChar char="•"/>
              <a:defRPr sz="147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47615" indent="-169840" algn="l" defTabSz="339682" rtl="0" eaLnBrk="1" latinLnBrk="0" hangingPunct="1">
              <a:spcBef>
                <a:spcPct val="20000"/>
              </a:spcBef>
              <a:buFont typeface="Arial"/>
              <a:buChar char="•"/>
              <a:defRPr sz="147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87297" indent="-169840" algn="l" defTabSz="339682" rtl="0" eaLnBrk="1" latinLnBrk="0" hangingPunct="1">
              <a:spcBef>
                <a:spcPct val="20000"/>
              </a:spcBef>
              <a:buFont typeface="Arial"/>
              <a:buChar char="•"/>
              <a:defRPr sz="147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Combining files later with l3bin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B81201C-4F9D-79F9-C2D1-12BFF79EA77F}"/>
              </a:ext>
            </a:extLst>
          </p:cNvPr>
          <p:cNvSpPr/>
          <p:nvPr/>
        </p:nvSpPr>
        <p:spPr>
          <a:xfrm>
            <a:off x="818921" y="1132853"/>
            <a:ext cx="1024490" cy="412381"/>
          </a:xfrm>
          <a:prstGeom prst="rect">
            <a:avLst/>
          </a:prstGeom>
          <a:solidFill>
            <a:srgbClr val="B2FA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Level-2 File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C88C666-3F36-F154-1A0B-97770C76A354}"/>
              </a:ext>
            </a:extLst>
          </p:cNvPr>
          <p:cNvSpPr/>
          <p:nvPr/>
        </p:nvSpPr>
        <p:spPr>
          <a:xfrm>
            <a:off x="818922" y="2007537"/>
            <a:ext cx="1024490" cy="412126"/>
          </a:xfrm>
          <a:prstGeom prst="rect">
            <a:avLst/>
          </a:prstGeom>
          <a:solidFill>
            <a:srgbClr val="B2FA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Level-2 File 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11F1628-FFF9-EED3-373A-1DEA149DB340}"/>
              </a:ext>
            </a:extLst>
          </p:cNvPr>
          <p:cNvSpPr/>
          <p:nvPr/>
        </p:nvSpPr>
        <p:spPr>
          <a:xfrm>
            <a:off x="2550847" y="1577242"/>
            <a:ext cx="702732" cy="312148"/>
          </a:xfrm>
          <a:prstGeom prst="rect">
            <a:avLst/>
          </a:prstGeom>
          <a:solidFill>
            <a:srgbClr val="DCFB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l2bin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B5FE108-9E3F-AE1D-C1B8-985A85AE2747}"/>
              </a:ext>
            </a:extLst>
          </p:cNvPr>
          <p:cNvSpPr/>
          <p:nvPr/>
        </p:nvSpPr>
        <p:spPr>
          <a:xfrm>
            <a:off x="3812068" y="1527253"/>
            <a:ext cx="1176892" cy="412127"/>
          </a:xfrm>
          <a:prstGeom prst="rect">
            <a:avLst/>
          </a:prstGeom>
          <a:solidFill>
            <a:srgbClr val="B2FA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Level-3 Bin File</a:t>
            </a:r>
          </a:p>
          <a:p>
            <a:pPr algn="ctr"/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(Composite)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56665919-E54E-298C-7D0E-773A24B22271}"/>
              </a:ext>
            </a:extLst>
          </p:cNvPr>
          <p:cNvCxnSpPr>
            <a:cxnSpLocks/>
          </p:cNvCxnSpPr>
          <p:nvPr/>
        </p:nvCxnSpPr>
        <p:spPr>
          <a:xfrm>
            <a:off x="3321023" y="1733316"/>
            <a:ext cx="431802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BB2808FA-0BB5-9722-D351-CB1B3D74B777}"/>
              </a:ext>
            </a:extLst>
          </p:cNvPr>
          <p:cNvCxnSpPr>
            <a:cxnSpLocks/>
          </p:cNvCxnSpPr>
          <p:nvPr/>
        </p:nvCxnSpPr>
        <p:spPr>
          <a:xfrm flipV="1">
            <a:off x="1945157" y="1806714"/>
            <a:ext cx="520636" cy="39628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58EE40CB-4AE3-321A-5A70-EB46BA49033A}"/>
              </a:ext>
            </a:extLst>
          </p:cNvPr>
          <p:cNvCxnSpPr>
            <a:cxnSpLocks/>
          </p:cNvCxnSpPr>
          <p:nvPr/>
        </p:nvCxnSpPr>
        <p:spPr>
          <a:xfrm>
            <a:off x="1958207" y="1318594"/>
            <a:ext cx="541479" cy="34418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D3CDCB6A-C902-C175-A4AD-12FA838FF375}"/>
              </a:ext>
            </a:extLst>
          </p:cNvPr>
          <p:cNvSpPr txBox="1"/>
          <p:nvPr/>
        </p:nvSpPr>
        <p:spPr>
          <a:xfrm>
            <a:off x="725757" y="867396"/>
            <a:ext cx="1185359" cy="265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25" dirty="0">
                <a:solidFill>
                  <a:srgbClr val="0432FF"/>
                </a:solidFill>
                <a:latin typeface="Franklin Gothic Book" panose="020B0503020102020204" pitchFamily="34" charset="0"/>
                <a:ea typeface="Palatino" pitchFamily="2" charset="77"/>
                <a:cs typeface="Eurostile"/>
              </a:rPr>
              <a:t>Contains flags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C4D629F-16AB-2F22-27F9-859E7CB466F6}"/>
              </a:ext>
            </a:extLst>
          </p:cNvPr>
          <p:cNvSpPr txBox="1"/>
          <p:nvPr/>
        </p:nvSpPr>
        <p:spPr>
          <a:xfrm>
            <a:off x="717176" y="1752667"/>
            <a:ext cx="1185359" cy="265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25" dirty="0">
                <a:solidFill>
                  <a:srgbClr val="0432FF"/>
                </a:solidFill>
                <a:latin typeface="Franklin Gothic Book" panose="020B0503020102020204" pitchFamily="34" charset="0"/>
                <a:ea typeface="Palatino" pitchFamily="2" charset="77"/>
                <a:cs typeface="Eurostile"/>
              </a:rPr>
              <a:t>Contains flags</a:t>
            </a:r>
          </a:p>
        </p:txBody>
      </p:sp>
    </p:spTree>
    <p:extLst>
      <p:ext uri="{BB962C8B-B14F-4D97-AF65-F5344CB8AC3E}">
        <p14:creationId xmlns:p14="http://schemas.microsoft.com/office/powerpoint/2010/main" val="638883938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8D31EB8-ADAE-D236-7C95-C6F4DA9126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1220" y="472078"/>
            <a:ext cx="8601560" cy="685766"/>
          </a:xfrm>
        </p:spPr>
        <p:txBody>
          <a:bodyPr/>
          <a:lstStyle/>
          <a:p>
            <a:r>
              <a:rPr lang="en-US" dirty="0"/>
              <a:t>Avoid impacts due to uneven temporal distribution of data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E4F1FD8-ABBB-68E8-B472-BDEE665370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L3 Binning Workflows (Temporal: </a:t>
            </a:r>
            <a:r>
              <a:rPr lang="en-US" dirty="0">
                <a:solidFill>
                  <a:srgbClr val="0070C0"/>
                </a:solidFill>
              </a:rPr>
              <a:t>l2bin, l3bin</a:t>
            </a:r>
            <a:r>
              <a:rPr lang="en-US" dirty="0"/>
              <a:t>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23E4B7B-BDD8-B1CF-0C32-54ACB051E420}"/>
              </a:ext>
            </a:extLst>
          </p:cNvPr>
          <p:cNvSpPr/>
          <p:nvPr/>
        </p:nvSpPr>
        <p:spPr>
          <a:xfrm>
            <a:off x="960680" y="1069472"/>
            <a:ext cx="969974" cy="304646"/>
          </a:xfrm>
          <a:prstGeom prst="rect">
            <a:avLst/>
          </a:prstGeom>
          <a:solidFill>
            <a:srgbClr val="B2FA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Level-2 Files 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C6846183-41F4-B857-7DED-BDAAD776901F}"/>
              </a:ext>
            </a:extLst>
          </p:cNvPr>
          <p:cNvCxnSpPr>
            <a:cxnSpLocks/>
          </p:cNvCxnSpPr>
          <p:nvPr/>
        </p:nvCxnSpPr>
        <p:spPr>
          <a:xfrm>
            <a:off x="1399944" y="1454245"/>
            <a:ext cx="0" cy="19759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A141C78A-272D-8CE3-A7BD-4DECCA757B74}"/>
              </a:ext>
            </a:extLst>
          </p:cNvPr>
          <p:cNvSpPr/>
          <p:nvPr/>
        </p:nvSpPr>
        <p:spPr>
          <a:xfrm>
            <a:off x="997629" y="1694871"/>
            <a:ext cx="702732" cy="312148"/>
          </a:xfrm>
          <a:prstGeom prst="rect">
            <a:avLst/>
          </a:prstGeom>
          <a:solidFill>
            <a:srgbClr val="DCFB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l2bin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E85668F-82BC-F724-003B-0D02524EF446}"/>
              </a:ext>
            </a:extLst>
          </p:cNvPr>
          <p:cNvSpPr/>
          <p:nvPr/>
        </p:nvSpPr>
        <p:spPr>
          <a:xfrm>
            <a:off x="2163756" y="933482"/>
            <a:ext cx="1494493" cy="440636"/>
          </a:xfrm>
          <a:prstGeom prst="rect">
            <a:avLst/>
          </a:prstGeom>
          <a:solidFill>
            <a:srgbClr val="B2FA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Level-3 Binned Files</a:t>
            </a:r>
          </a:p>
          <a:p>
            <a:pPr algn="ctr"/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(DAY)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4618B4B6-8181-54FE-5EA1-F218D12BF2AA}"/>
              </a:ext>
            </a:extLst>
          </p:cNvPr>
          <p:cNvSpPr txBox="1"/>
          <p:nvPr/>
        </p:nvSpPr>
        <p:spPr>
          <a:xfrm>
            <a:off x="149290" y="2046555"/>
            <a:ext cx="2279243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25" dirty="0">
                <a:solidFill>
                  <a:srgbClr val="0432FF"/>
                </a:solidFill>
                <a:latin typeface="Franklin Gothic Book" panose="020B0503020102020204" pitchFamily="34" charset="0"/>
                <a:ea typeface="Palatino" pitchFamily="2" charset="77"/>
                <a:cs typeface="Eurostile"/>
              </a:rPr>
              <a:t>Apply flags</a:t>
            </a:r>
          </a:p>
          <a:p>
            <a:pPr algn="ctr"/>
            <a:r>
              <a:rPr lang="en-US" sz="1125" dirty="0">
                <a:solidFill>
                  <a:srgbClr val="0432FF"/>
                </a:solidFill>
                <a:latin typeface="Franklin Gothic Book" panose="020B0503020102020204" pitchFamily="34" charset="0"/>
                <a:ea typeface="Palatino" pitchFamily="2" charset="77"/>
                <a:cs typeface="Eurostile"/>
              </a:rPr>
              <a:t>Bin all level-2 files for each day</a:t>
            </a:r>
          </a:p>
        </p:txBody>
      </p: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DEDC0646-4A00-4B6A-EB7C-54347926C7D0}"/>
              </a:ext>
            </a:extLst>
          </p:cNvPr>
          <p:cNvCxnSpPr>
            <a:cxnSpLocks/>
          </p:cNvCxnSpPr>
          <p:nvPr/>
        </p:nvCxnSpPr>
        <p:spPr>
          <a:xfrm flipV="1">
            <a:off x="1778609" y="1454245"/>
            <a:ext cx="348774" cy="20606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5F0AC2E0-F2F6-4B50-7BD6-F98AFD26BAB1}"/>
              </a:ext>
            </a:extLst>
          </p:cNvPr>
          <p:cNvSpPr txBox="1"/>
          <p:nvPr/>
        </p:nvSpPr>
        <p:spPr>
          <a:xfrm>
            <a:off x="4258357" y="2087405"/>
            <a:ext cx="1455551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25" dirty="0">
                <a:solidFill>
                  <a:srgbClr val="0432FF"/>
                </a:solidFill>
                <a:latin typeface="Franklin Gothic Book" panose="020B0503020102020204" pitchFamily="34" charset="0"/>
                <a:ea typeface="Palatino" pitchFamily="2" charset="77"/>
                <a:cs typeface="Eurostile"/>
              </a:rPr>
              <a:t>Create Level-3 bin file for each year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9DE3EDF-FB3C-0F22-AC81-5468427D2739}"/>
              </a:ext>
            </a:extLst>
          </p:cNvPr>
          <p:cNvSpPr/>
          <p:nvPr/>
        </p:nvSpPr>
        <p:spPr>
          <a:xfrm>
            <a:off x="2661842" y="1694871"/>
            <a:ext cx="978473" cy="312148"/>
          </a:xfrm>
          <a:prstGeom prst="rect">
            <a:avLst/>
          </a:prstGeom>
          <a:solidFill>
            <a:srgbClr val="DCFB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l3bin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75CA60F-A958-5661-AEDF-3D0BA9D1A6EF}"/>
              </a:ext>
            </a:extLst>
          </p:cNvPr>
          <p:cNvCxnSpPr>
            <a:cxnSpLocks/>
          </p:cNvCxnSpPr>
          <p:nvPr/>
        </p:nvCxnSpPr>
        <p:spPr>
          <a:xfrm>
            <a:off x="3147876" y="1457354"/>
            <a:ext cx="0" cy="19759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BED90C7-94A6-F647-C673-00F5AC80CECB}"/>
              </a:ext>
            </a:extLst>
          </p:cNvPr>
          <p:cNvCxnSpPr>
            <a:cxnSpLocks/>
          </p:cNvCxnSpPr>
          <p:nvPr/>
        </p:nvCxnSpPr>
        <p:spPr>
          <a:xfrm flipV="1">
            <a:off x="3665896" y="1439856"/>
            <a:ext cx="348774" cy="20606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49BDF41C-02CC-6D35-43D2-6D586A58E278}"/>
              </a:ext>
            </a:extLst>
          </p:cNvPr>
          <p:cNvSpPr/>
          <p:nvPr/>
        </p:nvSpPr>
        <p:spPr>
          <a:xfrm>
            <a:off x="4078111" y="936976"/>
            <a:ext cx="1494493" cy="440636"/>
          </a:xfrm>
          <a:prstGeom prst="rect">
            <a:avLst/>
          </a:prstGeom>
          <a:solidFill>
            <a:srgbClr val="B2FA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Level-3 Binned Files</a:t>
            </a:r>
          </a:p>
          <a:p>
            <a:pPr algn="ctr"/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(MONTHLY)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2F4E850-90FD-6AC6-7594-E4D0FAFE22E8}"/>
              </a:ext>
            </a:extLst>
          </p:cNvPr>
          <p:cNvSpPr/>
          <p:nvPr/>
        </p:nvSpPr>
        <p:spPr>
          <a:xfrm>
            <a:off x="4576197" y="1698365"/>
            <a:ext cx="978473" cy="312148"/>
          </a:xfrm>
          <a:prstGeom prst="rect">
            <a:avLst/>
          </a:prstGeom>
          <a:solidFill>
            <a:srgbClr val="DCFB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l3bin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A8AE2468-CA66-D4BD-86A2-DFF340F4FAF0}"/>
              </a:ext>
            </a:extLst>
          </p:cNvPr>
          <p:cNvCxnSpPr>
            <a:cxnSpLocks/>
          </p:cNvCxnSpPr>
          <p:nvPr/>
        </p:nvCxnSpPr>
        <p:spPr>
          <a:xfrm>
            <a:off x="5062231" y="1460848"/>
            <a:ext cx="0" cy="19759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78B83A86-DCEB-0C0C-E4BA-3DA22BE35AF8}"/>
              </a:ext>
            </a:extLst>
          </p:cNvPr>
          <p:cNvCxnSpPr>
            <a:cxnSpLocks/>
          </p:cNvCxnSpPr>
          <p:nvPr/>
        </p:nvCxnSpPr>
        <p:spPr>
          <a:xfrm flipV="1">
            <a:off x="5580251" y="1443350"/>
            <a:ext cx="348774" cy="20606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ABE0CA4A-356C-EE6F-2030-EE033214A278}"/>
              </a:ext>
            </a:extLst>
          </p:cNvPr>
          <p:cNvSpPr/>
          <p:nvPr/>
        </p:nvSpPr>
        <p:spPr>
          <a:xfrm>
            <a:off x="6003946" y="933482"/>
            <a:ext cx="1494493" cy="440636"/>
          </a:xfrm>
          <a:prstGeom prst="rect">
            <a:avLst/>
          </a:prstGeom>
          <a:solidFill>
            <a:srgbClr val="B2FA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Level-3 Binned Files</a:t>
            </a:r>
          </a:p>
          <a:p>
            <a:pPr algn="ctr"/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(ANNUAL)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2CAAA31-6236-5306-FDAF-93841F3271B9}"/>
              </a:ext>
            </a:extLst>
          </p:cNvPr>
          <p:cNvSpPr txBox="1"/>
          <p:nvPr/>
        </p:nvSpPr>
        <p:spPr>
          <a:xfrm>
            <a:off x="2386652" y="2094943"/>
            <a:ext cx="1455551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25" dirty="0">
                <a:solidFill>
                  <a:srgbClr val="0432FF"/>
                </a:solidFill>
                <a:latin typeface="Franklin Gothic Book" panose="020B0503020102020204" pitchFamily="34" charset="0"/>
                <a:ea typeface="Palatino" pitchFamily="2" charset="77"/>
                <a:cs typeface="Eurostile"/>
              </a:rPr>
              <a:t>Create Level-3 bin file for each month</a:t>
            </a:r>
          </a:p>
        </p:txBody>
      </p:sp>
    </p:spTree>
    <p:extLst>
      <p:ext uri="{BB962C8B-B14F-4D97-AF65-F5344CB8AC3E}">
        <p14:creationId xmlns:p14="http://schemas.microsoft.com/office/powerpoint/2010/main" val="2971472766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Content Placeholder 33">
            <a:extLst>
              <a:ext uri="{FF2B5EF4-FFF2-40B4-BE49-F238E27FC236}">
                <a16:creationId xmlns:a16="http://schemas.microsoft.com/office/drawing/2014/main" id="{164E948B-8BBA-31FE-F3CE-EEC6880928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8440" y="500891"/>
            <a:ext cx="8601560" cy="4280098"/>
          </a:xfrm>
        </p:spPr>
        <p:txBody>
          <a:bodyPr/>
          <a:lstStyle/>
          <a:p>
            <a:r>
              <a:rPr lang="en-US" dirty="0"/>
              <a:t>Flow A: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Flow B: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Flow C: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Flow D: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E4F1FD8-ABBB-68E8-B472-BDEE665370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Creating RGB and Product Images: </a:t>
            </a:r>
            <a:r>
              <a:rPr lang="en-US" dirty="0">
                <a:solidFill>
                  <a:srgbClr val="0070C0"/>
                </a:solidFill>
              </a:rPr>
              <a:t>Processing Workflows (</a:t>
            </a:r>
            <a:r>
              <a:rPr lang="en-US" dirty="0" err="1">
                <a:solidFill>
                  <a:srgbClr val="0070C0"/>
                </a:solidFill>
              </a:rPr>
              <a:t>mapgen</a:t>
            </a:r>
            <a:r>
              <a:rPr lang="en-US" dirty="0">
                <a:solidFill>
                  <a:srgbClr val="0070C0"/>
                </a:solidFill>
              </a:rPr>
              <a:t>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714D71E-69F2-4D2B-3996-4AC6CECDB0EC}"/>
              </a:ext>
            </a:extLst>
          </p:cNvPr>
          <p:cNvSpPr/>
          <p:nvPr/>
        </p:nvSpPr>
        <p:spPr>
          <a:xfrm>
            <a:off x="3297731" y="562841"/>
            <a:ext cx="983563" cy="312148"/>
          </a:xfrm>
          <a:prstGeom prst="rect">
            <a:avLst/>
          </a:prstGeom>
          <a:solidFill>
            <a:srgbClr val="DCFB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25" dirty="0" err="1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mapgen</a:t>
            </a:r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41DDD73-F4A5-425F-EA03-10EF8326012B}"/>
              </a:ext>
            </a:extLst>
          </p:cNvPr>
          <p:cNvSpPr/>
          <p:nvPr/>
        </p:nvSpPr>
        <p:spPr>
          <a:xfrm>
            <a:off x="4887787" y="545737"/>
            <a:ext cx="983562" cy="340144"/>
          </a:xfrm>
          <a:prstGeom prst="rect">
            <a:avLst/>
          </a:prstGeom>
          <a:solidFill>
            <a:srgbClr val="B2FA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Image File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1ABBC878-B478-A37D-65CF-0559044DC126}"/>
              </a:ext>
            </a:extLst>
          </p:cNvPr>
          <p:cNvCxnSpPr>
            <a:cxnSpLocks/>
          </p:cNvCxnSpPr>
          <p:nvPr/>
        </p:nvCxnSpPr>
        <p:spPr>
          <a:xfrm>
            <a:off x="4406312" y="718763"/>
            <a:ext cx="431802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0AA6357-6BDE-935F-4A74-C9612443070E}"/>
              </a:ext>
            </a:extLst>
          </p:cNvPr>
          <p:cNvCxnSpPr>
            <a:cxnSpLocks/>
          </p:cNvCxnSpPr>
          <p:nvPr/>
        </p:nvCxnSpPr>
        <p:spPr>
          <a:xfrm flipV="1">
            <a:off x="2772439" y="715809"/>
            <a:ext cx="423435" cy="15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562CFECE-F295-4F38-F461-00B95768B370}"/>
              </a:ext>
            </a:extLst>
          </p:cNvPr>
          <p:cNvSpPr/>
          <p:nvPr/>
        </p:nvSpPr>
        <p:spPr>
          <a:xfrm>
            <a:off x="1455605" y="559735"/>
            <a:ext cx="1203451" cy="312148"/>
          </a:xfrm>
          <a:prstGeom prst="rect">
            <a:avLst/>
          </a:prstGeom>
          <a:solidFill>
            <a:srgbClr val="B2FA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Level-1B File</a:t>
            </a:r>
            <a:endParaRPr lang="en-US" sz="1125" b="1" dirty="0">
              <a:solidFill>
                <a:schemeClr val="accent6">
                  <a:lumMod val="50000"/>
                </a:schemeClr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F391169-F7EA-BC1E-89FA-8BFF82FAFE78}"/>
              </a:ext>
            </a:extLst>
          </p:cNvPr>
          <p:cNvSpPr/>
          <p:nvPr/>
        </p:nvSpPr>
        <p:spPr>
          <a:xfrm>
            <a:off x="1455605" y="3038063"/>
            <a:ext cx="1123309" cy="312148"/>
          </a:xfrm>
          <a:prstGeom prst="rect">
            <a:avLst/>
          </a:prstGeom>
          <a:solidFill>
            <a:srgbClr val="B2FA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Geo File</a:t>
            </a:r>
            <a:r>
              <a:rPr lang="en-US" sz="1125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*</a:t>
            </a:r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BBB207CE-70D3-137D-54B2-BBC1D9DAF135}"/>
              </a:ext>
            </a:extLst>
          </p:cNvPr>
          <p:cNvCxnSpPr>
            <a:cxnSpLocks/>
          </p:cNvCxnSpPr>
          <p:nvPr/>
        </p:nvCxnSpPr>
        <p:spPr>
          <a:xfrm flipV="1">
            <a:off x="2641657" y="2888601"/>
            <a:ext cx="474076" cy="30553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D528475D-242A-FF2C-5EFF-958EFB59080B}"/>
              </a:ext>
            </a:extLst>
          </p:cNvPr>
          <p:cNvSpPr/>
          <p:nvPr/>
        </p:nvSpPr>
        <p:spPr>
          <a:xfrm>
            <a:off x="3217589" y="2632213"/>
            <a:ext cx="983563" cy="312148"/>
          </a:xfrm>
          <a:prstGeom prst="rect">
            <a:avLst/>
          </a:prstGeom>
          <a:solidFill>
            <a:srgbClr val="DCFB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25" dirty="0" err="1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mapgen</a:t>
            </a:r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D25B843-FEBF-5818-49B7-75839C38B1A6}"/>
              </a:ext>
            </a:extLst>
          </p:cNvPr>
          <p:cNvSpPr/>
          <p:nvPr/>
        </p:nvSpPr>
        <p:spPr>
          <a:xfrm>
            <a:off x="4807645" y="2615109"/>
            <a:ext cx="983562" cy="340144"/>
          </a:xfrm>
          <a:prstGeom prst="rect">
            <a:avLst/>
          </a:prstGeom>
          <a:solidFill>
            <a:srgbClr val="B2FA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Image File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75EFFE3-FB9A-9C39-1257-34CD2307016E}"/>
              </a:ext>
            </a:extLst>
          </p:cNvPr>
          <p:cNvCxnSpPr>
            <a:cxnSpLocks/>
          </p:cNvCxnSpPr>
          <p:nvPr/>
        </p:nvCxnSpPr>
        <p:spPr>
          <a:xfrm>
            <a:off x="4326170" y="2835270"/>
            <a:ext cx="431802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9583452-0332-F9D7-8170-DF4A36522D18}"/>
              </a:ext>
            </a:extLst>
          </p:cNvPr>
          <p:cNvCxnSpPr>
            <a:cxnSpLocks/>
          </p:cNvCxnSpPr>
          <p:nvPr/>
        </p:nvCxnSpPr>
        <p:spPr>
          <a:xfrm flipV="1">
            <a:off x="2692297" y="2832316"/>
            <a:ext cx="423435" cy="15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32920535-AF3F-D366-083E-1BF188E52D5F}"/>
              </a:ext>
            </a:extLst>
          </p:cNvPr>
          <p:cNvSpPr/>
          <p:nvPr/>
        </p:nvSpPr>
        <p:spPr>
          <a:xfrm>
            <a:off x="1455605" y="2629107"/>
            <a:ext cx="1123309" cy="312148"/>
          </a:xfrm>
          <a:prstGeom prst="rect">
            <a:avLst/>
          </a:prstGeom>
          <a:solidFill>
            <a:srgbClr val="B2FA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Level-1A File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44FDDA1-123C-05F6-2257-CF348D64222F}"/>
              </a:ext>
            </a:extLst>
          </p:cNvPr>
          <p:cNvSpPr/>
          <p:nvPr/>
        </p:nvSpPr>
        <p:spPr>
          <a:xfrm>
            <a:off x="1455605" y="4067048"/>
            <a:ext cx="1123309" cy="312148"/>
          </a:xfrm>
          <a:prstGeom prst="rect">
            <a:avLst/>
          </a:prstGeom>
          <a:solidFill>
            <a:srgbClr val="B2FA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Geo File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1B439DA-4225-5E4F-61C6-BB7E4E4F9D9A}"/>
              </a:ext>
            </a:extLst>
          </p:cNvPr>
          <p:cNvCxnSpPr>
            <a:cxnSpLocks/>
          </p:cNvCxnSpPr>
          <p:nvPr/>
        </p:nvCxnSpPr>
        <p:spPr>
          <a:xfrm flipV="1">
            <a:off x="2641657" y="3917586"/>
            <a:ext cx="474076" cy="30553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725B0078-62F5-2BCF-EC0D-C0225107BD8E}"/>
              </a:ext>
            </a:extLst>
          </p:cNvPr>
          <p:cNvSpPr/>
          <p:nvPr/>
        </p:nvSpPr>
        <p:spPr>
          <a:xfrm>
            <a:off x="3217590" y="3661198"/>
            <a:ext cx="983562" cy="312148"/>
          </a:xfrm>
          <a:prstGeom prst="rect">
            <a:avLst/>
          </a:prstGeom>
          <a:solidFill>
            <a:srgbClr val="DCFB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25" dirty="0" err="1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mapgen</a:t>
            </a:r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733ED28-F952-DA16-8D1A-B61155132D12}"/>
              </a:ext>
            </a:extLst>
          </p:cNvPr>
          <p:cNvSpPr/>
          <p:nvPr/>
        </p:nvSpPr>
        <p:spPr>
          <a:xfrm>
            <a:off x="4807645" y="3644094"/>
            <a:ext cx="983562" cy="340144"/>
          </a:xfrm>
          <a:prstGeom prst="rect">
            <a:avLst/>
          </a:prstGeom>
          <a:solidFill>
            <a:srgbClr val="B2FA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Image File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20E3260-B462-5937-245B-12D67503FB29}"/>
              </a:ext>
            </a:extLst>
          </p:cNvPr>
          <p:cNvCxnSpPr>
            <a:cxnSpLocks/>
          </p:cNvCxnSpPr>
          <p:nvPr/>
        </p:nvCxnSpPr>
        <p:spPr>
          <a:xfrm>
            <a:off x="4326170" y="3817120"/>
            <a:ext cx="431802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2BE4F31-F32A-4211-6C72-EB23BD0C4DEA}"/>
              </a:ext>
            </a:extLst>
          </p:cNvPr>
          <p:cNvCxnSpPr>
            <a:cxnSpLocks/>
          </p:cNvCxnSpPr>
          <p:nvPr/>
        </p:nvCxnSpPr>
        <p:spPr>
          <a:xfrm flipV="1">
            <a:off x="2692297" y="3814166"/>
            <a:ext cx="423435" cy="15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541A9AFA-1640-4180-B983-D26084A69F0D}"/>
              </a:ext>
            </a:extLst>
          </p:cNvPr>
          <p:cNvSpPr/>
          <p:nvPr/>
        </p:nvSpPr>
        <p:spPr>
          <a:xfrm>
            <a:off x="1455605" y="3658092"/>
            <a:ext cx="1123309" cy="312148"/>
          </a:xfrm>
          <a:prstGeom prst="rect">
            <a:avLst/>
          </a:prstGeom>
          <a:solidFill>
            <a:srgbClr val="B2FA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Level-1B File </a:t>
            </a:r>
            <a:r>
              <a:rPr lang="en-US" sz="1125" b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*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B36EE5C-7930-0D6A-29C1-20A5F936C12B}"/>
              </a:ext>
            </a:extLst>
          </p:cNvPr>
          <p:cNvSpPr/>
          <p:nvPr/>
        </p:nvSpPr>
        <p:spPr>
          <a:xfrm>
            <a:off x="5929188" y="2554789"/>
            <a:ext cx="1454243" cy="40262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VIIRS</a:t>
            </a:r>
          </a:p>
          <a:p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HAWKEYE </a:t>
            </a:r>
            <a:r>
              <a:rPr lang="en-US" sz="1125" dirty="0">
                <a:solidFill>
                  <a:srgbClr val="C00000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*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2EDC216-7B52-DB08-C9B7-D39ACD5554E8}"/>
              </a:ext>
            </a:extLst>
          </p:cNvPr>
          <p:cNvSpPr/>
          <p:nvPr/>
        </p:nvSpPr>
        <p:spPr>
          <a:xfrm>
            <a:off x="5938614" y="3489361"/>
            <a:ext cx="1454243" cy="40262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MODIS </a:t>
            </a:r>
            <a:r>
              <a:rPr lang="en-US" sz="1125" dirty="0">
                <a:solidFill>
                  <a:srgbClr val="C00000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*</a:t>
            </a:r>
          </a:p>
        </p:txBody>
      </p:sp>
      <p:sp>
        <p:nvSpPr>
          <p:cNvPr id="21" name="Content Placeholder 1">
            <a:extLst>
              <a:ext uri="{FF2B5EF4-FFF2-40B4-BE49-F238E27FC236}">
                <a16:creationId xmlns:a16="http://schemas.microsoft.com/office/drawing/2014/main" id="{E6442C85-FAC3-70FC-6844-C29A52AA6183}"/>
              </a:ext>
            </a:extLst>
          </p:cNvPr>
          <p:cNvSpPr txBox="1">
            <a:spLocks/>
          </p:cNvSpPr>
          <p:nvPr/>
        </p:nvSpPr>
        <p:spPr>
          <a:xfrm>
            <a:off x="260159" y="4546261"/>
            <a:ext cx="8855560" cy="402316"/>
          </a:xfrm>
          <a:prstGeom prst="rect">
            <a:avLst/>
          </a:prstGeom>
        </p:spPr>
        <p:txBody>
          <a:bodyPr vert="horz" lIns="96624" tIns="48312" rIns="96624" bIns="48312" rtlCol="0">
            <a:noAutofit/>
          </a:bodyPr>
          <a:lstStyle>
            <a:lvl1pPr marL="254762" indent="-254762" algn="l" defTabSz="339682" rtl="0" eaLnBrk="1" latinLnBrk="0" hangingPunct="1">
              <a:spcBef>
                <a:spcPct val="20000"/>
              </a:spcBef>
              <a:buFont typeface="Arial"/>
              <a:buChar char="•"/>
              <a:defRPr sz="1406" kern="1200" spc="14" baseline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51983" indent="-212302" algn="l" defTabSz="339682" rtl="0" eaLnBrk="1" latinLnBrk="0" hangingPunct="1">
              <a:spcBef>
                <a:spcPct val="20000"/>
              </a:spcBef>
              <a:buFont typeface="Wingdings" charset="2"/>
              <a:buChar char="Ø"/>
              <a:defRPr sz="1266" kern="1200" spc="14" baseline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849205" indent="-169840" algn="l" defTabSz="339682" rtl="0" eaLnBrk="1" latinLnBrk="0" hangingPunct="1">
              <a:spcBef>
                <a:spcPct val="20000"/>
              </a:spcBef>
              <a:buFont typeface="Courier New"/>
              <a:buChar char="o"/>
              <a:defRPr sz="1125" kern="1200" spc="14" baseline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188888" indent="-169840" algn="l" defTabSz="339682" rtl="0" eaLnBrk="1" latinLnBrk="0" hangingPunct="1">
              <a:spcBef>
                <a:spcPct val="20000"/>
              </a:spcBef>
              <a:buFont typeface="Arial"/>
              <a:buChar char="–"/>
              <a:defRPr sz="984" kern="1200" spc="14" baseline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528568" indent="-169840" algn="l" defTabSz="339682" rtl="0" eaLnBrk="1" latinLnBrk="0" hangingPunct="1">
              <a:spcBef>
                <a:spcPct val="20000"/>
              </a:spcBef>
              <a:buFont typeface="Arial"/>
              <a:buChar char="»"/>
              <a:defRPr sz="914" kern="1200" spc="14" baseline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1868251" indent="-169840" algn="l" defTabSz="339682" rtl="0" eaLnBrk="1" latinLnBrk="0" hangingPunct="1">
              <a:spcBef>
                <a:spcPct val="20000"/>
              </a:spcBef>
              <a:buFont typeface="Arial"/>
              <a:buChar char="•"/>
              <a:defRPr sz="147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07934" indent="-169840" algn="l" defTabSz="339682" rtl="0" eaLnBrk="1" latinLnBrk="0" hangingPunct="1">
              <a:spcBef>
                <a:spcPct val="20000"/>
              </a:spcBef>
              <a:buFont typeface="Arial"/>
              <a:buChar char="•"/>
              <a:defRPr sz="147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47615" indent="-169840" algn="l" defTabSz="339682" rtl="0" eaLnBrk="1" latinLnBrk="0" hangingPunct="1">
              <a:spcBef>
                <a:spcPct val="20000"/>
              </a:spcBef>
              <a:buFont typeface="Arial"/>
              <a:buChar char="•"/>
              <a:defRPr sz="147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87297" indent="-169840" algn="l" defTabSz="339682" rtl="0" eaLnBrk="1" latinLnBrk="0" hangingPunct="1">
              <a:spcBef>
                <a:spcPct val="20000"/>
              </a:spcBef>
              <a:buFont typeface="Arial"/>
              <a:buChar char="•"/>
              <a:defRPr sz="147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100" b="1" i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* Level-1B file (MODIS) and Geo file (</a:t>
            </a:r>
            <a:r>
              <a:rPr lang="en-US" sz="1100" b="1" i="1" dirty="0" err="1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HawkEye</a:t>
            </a:r>
            <a:r>
              <a:rPr lang="en-US" sz="1100" b="1" i="1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</a:rPr>
              <a:t>) not available at NASA OB.DAAC                 </a:t>
            </a:r>
            <a:r>
              <a:rPr lang="en-US" sz="1100" b="1" i="1" dirty="0">
                <a:solidFill>
                  <a:srgbClr val="0070C0"/>
                </a:solidFill>
                <a:latin typeface="Franklin Gothic Book" panose="020B0503020102020204" pitchFamily="34" charset="0"/>
              </a:rPr>
              <a:t>** Input file contained with Level-1B file directory</a:t>
            </a:r>
          </a:p>
          <a:p>
            <a:pPr marL="0" indent="0">
              <a:buNone/>
            </a:pPr>
            <a:endParaRPr lang="en-US" sz="1100" b="1" i="1" dirty="0">
              <a:solidFill>
                <a:schemeClr val="accent6">
                  <a:lumMod val="50000"/>
                </a:schemeClr>
              </a:solidFill>
              <a:latin typeface="Franklin Gothic Book" panose="020B0503020102020204" pitchFamily="34" charset="0"/>
            </a:endParaRPr>
          </a:p>
          <a:p>
            <a:endParaRPr lang="en-US" sz="1100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A301932-232A-F2B1-49D3-5C6C98B518B4}"/>
              </a:ext>
            </a:extLst>
          </p:cNvPr>
          <p:cNvSpPr/>
          <p:nvPr/>
        </p:nvSpPr>
        <p:spPr>
          <a:xfrm>
            <a:off x="5957469" y="467484"/>
            <a:ext cx="2581538" cy="115021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OLCI		</a:t>
            </a:r>
            <a:r>
              <a:rPr lang="en-US" sz="1125" i="1" dirty="0">
                <a:solidFill>
                  <a:srgbClr val="0070C0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**</a:t>
            </a:r>
            <a:r>
              <a:rPr lang="en-US" sz="1125" i="1" dirty="0" err="1">
                <a:solidFill>
                  <a:srgbClr val="0070C0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ifile</a:t>
            </a:r>
            <a:r>
              <a:rPr lang="en-US" sz="1125" i="1" dirty="0">
                <a:solidFill>
                  <a:srgbClr val="0070C0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  <a:r>
              <a:rPr lang="en-US" sz="1125" i="1" dirty="0" err="1">
                <a:solidFill>
                  <a:srgbClr val="0070C0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xfdumanifest.xml</a:t>
            </a:r>
            <a:endParaRPr lang="en-US" sz="1125" i="1" dirty="0">
              <a:solidFill>
                <a:srgbClr val="0070C0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MSI		</a:t>
            </a:r>
            <a:r>
              <a:rPr lang="en-US" sz="1125" i="1" dirty="0">
                <a:solidFill>
                  <a:srgbClr val="0070C0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**</a:t>
            </a:r>
            <a:r>
              <a:rPr lang="en-US" sz="1125" i="1" dirty="0" err="1">
                <a:solidFill>
                  <a:srgbClr val="0070C0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ifile</a:t>
            </a:r>
            <a:r>
              <a:rPr lang="en-US" sz="1125" i="1" dirty="0">
                <a:solidFill>
                  <a:srgbClr val="0070C0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  <a:r>
              <a:rPr lang="en-US" sz="1125" i="1" dirty="0" err="1">
                <a:solidFill>
                  <a:srgbClr val="0070C0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manifest.safe</a:t>
            </a:r>
            <a:endParaRPr lang="en-US" sz="1125" i="1" dirty="0">
              <a:solidFill>
                <a:srgbClr val="0070C0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OLI		</a:t>
            </a:r>
            <a:r>
              <a:rPr lang="en-US" sz="1125" i="1" dirty="0">
                <a:solidFill>
                  <a:srgbClr val="0070C0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**</a:t>
            </a:r>
            <a:r>
              <a:rPr lang="en-US" sz="1125" i="1" dirty="0" err="1">
                <a:solidFill>
                  <a:srgbClr val="0070C0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ifile</a:t>
            </a:r>
            <a:r>
              <a:rPr lang="en-US" sz="1125" i="1" dirty="0">
                <a:solidFill>
                  <a:srgbClr val="0070C0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={filename}_</a:t>
            </a:r>
            <a:r>
              <a:rPr lang="en-US" sz="1125" i="1" dirty="0" err="1">
                <a:solidFill>
                  <a:srgbClr val="0070C0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MTL.txt</a:t>
            </a:r>
            <a:endParaRPr lang="en-US" sz="1125" i="1" dirty="0">
              <a:solidFill>
                <a:srgbClr val="0070C0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GOCI</a:t>
            </a:r>
          </a:p>
          <a:p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HICO</a:t>
            </a:r>
          </a:p>
          <a:p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MERIS</a:t>
            </a:r>
          </a:p>
          <a:p>
            <a:endParaRPr lang="en-US" sz="1125" i="1" dirty="0">
              <a:solidFill>
                <a:srgbClr val="0070C0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E8B8F701-0473-5973-C548-CD86BE23B1D3}"/>
              </a:ext>
            </a:extLst>
          </p:cNvPr>
          <p:cNvSpPr/>
          <p:nvPr/>
        </p:nvSpPr>
        <p:spPr>
          <a:xfrm>
            <a:off x="3297732" y="1856133"/>
            <a:ext cx="983562" cy="312148"/>
          </a:xfrm>
          <a:prstGeom prst="rect">
            <a:avLst/>
          </a:prstGeom>
          <a:solidFill>
            <a:srgbClr val="DCFB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25" dirty="0" err="1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mapgen</a:t>
            </a:r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26DB054A-A65B-107C-9541-19FFFA3E2761}"/>
              </a:ext>
            </a:extLst>
          </p:cNvPr>
          <p:cNvSpPr/>
          <p:nvPr/>
        </p:nvSpPr>
        <p:spPr>
          <a:xfrm>
            <a:off x="4887787" y="1839029"/>
            <a:ext cx="983562" cy="340144"/>
          </a:xfrm>
          <a:prstGeom prst="rect">
            <a:avLst/>
          </a:prstGeom>
          <a:solidFill>
            <a:srgbClr val="B2FA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Image File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35DB793F-F36A-92F8-C2FE-CCD1EF358FE1}"/>
              </a:ext>
            </a:extLst>
          </p:cNvPr>
          <p:cNvCxnSpPr>
            <a:cxnSpLocks/>
          </p:cNvCxnSpPr>
          <p:nvPr/>
        </p:nvCxnSpPr>
        <p:spPr>
          <a:xfrm>
            <a:off x="4406312" y="2012055"/>
            <a:ext cx="431802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0A38481D-8D4B-7166-0AB3-F9E4C4C71AB2}"/>
              </a:ext>
            </a:extLst>
          </p:cNvPr>
          <p:cNvCxnSpPr>
            <a:cxnSpLocks/>
          </p:cNvCxnSpPr>
          <p:nvPr/>
        </p:nvCxnSpPr>
        <p:spPr>
          <a:xfrm flipV="1">
            <a:off x="2772439" y="2009101"/>
            <a:ext cx="423435" cy="15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Rectangle 39">
            <a:extLst>
              <a:ext uri="{FF2B5EF4-FFF2-40B4-BE49-F238E27FC236}">
                <a16:creationId xmlns:a16="http://schemas.microsoft.com/office/drawing/2014/main" id="{720D5466-7CFD-45E7-65B2-FD5340966C56}"/>
              </a:ext>
            </a:extLst>
          </p:cNvPr>
          <p:cNvSpPr/>
          <p:nvPr/>
        </p:nvSpPr>
        <p:spPr>
          <a:xfrm>
            <a:off x="1455605" y="1853027"/>
            <a:ext cx="1203451" cy="312148"/>
          </a:xfrm>
          <a:prstGeom prst="rect">
            <a:avLst/>
          </a:prstGeom>
          <a:solidFill>
            <a:srgbClr val="B2FA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Level-1A File</a:t>
            </a:r>
            <a:endParaRPr lang="en-US" sz="1125" b="1" dirty="0">
              <a:solidFill>
                <a:schemeClr val="accent6">
                  <a:lumMod val="50000"/>
                </a:schemeClr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07588F06-1EC6-F41C-70FB-FF8067751757}"/>
              </a:ext>
            </a:extLst>
          </p:cNvPr>
          <p:cNvSpPr/>
          <p:nvPr/>
        </p:nvSpPr>
        <p:spPr>
          <a:xfrm>
            <a:off x="5938614" y="1820830"/>
            <a:ext cx="3053244" cy="44520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125" dirty="0" err="1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SeaWiFS</a:t>
            </a:r>
            <a:endParaRPr lang="en-US" sz="1125" dirty="0">
              <a:solidFill>
                <a:schemeClr val="tx1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1125" dirty="0">
                <a:solidFill>
                  <a:schemeClr val="tx1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CZCS.           </a:t>
            </a:r>
            <a:r>
              <a:rPr lang="en-US" sz="1125" i="1" dirty="0">
                <a:solidFill>
                  <a:srgbClr val="0070C0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**</a:t>
            </a:r>
            <a:r>
              <a:rPr lang="en-US" sz="1125" i="1" dirty="0" err="1">
                <a:solidFill>
                  <a:srgbClr val="0070C0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ifile</a:t>
            </a:r>
            <a:r>
              <a:rPr lang="en-US" sz="1125" i="1" dirty="0">
                <a:solidFill>
                  <a:srgbClr val="0070C0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  <a:r>
              <a:rPr lang="en-US" sz="1125" i="1" dirty="0" err="1">
                <a:solidFill>
                  <a:srgbClr val="0070C0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xfdumanifest.xml</a:t>
            </a:r>
            <a:endParaRPr lang="en-US" sz="1125" dirty="0">
              <a:solidFill>
                <a:srgbClr val="0070C0"/>
              </a:solidFill>
              <a:latin typeface="Franklin Gothic Book" panose="020B05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4255932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Rectangle 99">
            <a:extLst>
              <a:ext uri="{FF2B5EF4-FFF2-40B4-BE49-F238E27FC236}">
                <a16:creationId xmlns:a16="http://schemas.microsoft.com/office/drawing/2014/main" id="{74EDD44F-F64C-F630-BD42-7AA2A344CFA2}"/>
              </a:ext>
            </a:extLst>
          </p:cNvPr>
          <p:cNvSpPr/>
          <p:nvPr/>
        </p:nvSpPr>
        <p:spPr>
          <a:xfrm>
            <a:off x="723955" y="3576938"/>
            <a:ext cx="2283763" cy="27066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844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parfile.par</a:t>
            </a:r>
            <a:r>
              <a:rPr lang="en-US" sz="844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* 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FF1CC607-4A6D-924C-3428-D00F127A4FE8}"/>
              </a:ext>
            </a:extLst>
          </p:cNvPr>
          <p:cNvSpPr/>
          <p:nvPr/>
        </p:nvSpPr>
        <p:spPr>
          <a:xfrm>
            <a:off x="629406" y="478597"/>
            <a:ext cx="954941" cy="27066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844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L2bin GUI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SeaDAS</a:t>
            </a:r>
            <a:r>
              <a:rPr lang="en-US" dirty="0"/>
              <a:t> Science Processors (Run L2bin from GUI or User Terminal)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27C1D0B1-2199-5AEF-1BF6-B16E7FDE319A}"/>
              </a:ext>
            </a:extLst>
          </p:cNvPr>
          <p:cNvSpPr/>
          <p:nvPr/>
        </p:nvSpPr>
        <p:spPr>
          <a:xfrm>
            <a:off x="5498264" y="2816236"/>
            <a:ext cx="1268782" cy="544719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25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L2bin </a:t>
            </a:r>
          </a:p>
          <a:p>
            <a:pPr algn="ctr"/>
            <a:r>
              <a:rPr lang="en-US" sz="1125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Executable File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A4832F08-B621-D4DA-A93F-FA8133793DF4}"/>
              </a:ext>
            </a:extLst>
          </p:cNvPr>
          <p:cNvSpPr/>
          <p:nvPr/>
        </p:nvSpPr>
        <p:spPr>
          <a:xfrm>
            <a:off x="6384109" y="1880719"/>
            <a:ext cx="1268782" cy="312420"/>
          </a:xfrm>
          <a:prstGeom prst="rect">
            <a:avLst/>
          </a:prstGeom>
          <a:solidFill>
            <a:srgbClr val="B2FA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25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Level-2 File</a:t>
            </a:r>
          </a:p>
        </p:txBody>
      </p: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36ED89D8-077D-A795-6180-BAE40E0AD56C}"/>
              </a:ext>
            </a:extLst>
          </p:cNvPr>
          <p:cNvCxnSpPr>
            <a:cxnSpLocks/>
          </p:cNvCxnSpPr>
          <p:nvPr/>
        </p:nvCxnSpPr>
        <p:spPr>
          <a:xfrm>
            <a:off x="4944729" y="1092377"/>
            <a:ext cx="511483" cy="0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7" name="Picture 26" descr="Graphical user interface&#10;&#10;Description automatically generated">
            <a:extLst>
              <a:ext uri="{FF2B5EF4-FFF2-40B4-BE49-F238E27FC236}">
                <a16:creationId xmlns:a16="http://schemas.microsoft.com/office/drawing/2014/main" id="{FF2AAD6C-3AC7-B8BC-67B9-E42A44A955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316" y="720901"/>
            <a:ext cx="4222030" cy="2536816"/>
          </a:xfrm>
          <a:prstGeom prst="rect">
            <a:avLst/>
          </a:prstGeom>
        </p:spPr>
      </p:pic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6DDA23B8-CAFD-BB66-DB93-BCD933AFE6D8}"/>
              </a:ext>
            </a:extLst>
          </p:cNvPr>
          <p:cNvCxnSpPr>
            <a:cxnSpLocks/>
          </p:cNvCxnSpPr>
          <p:nvPr/>
        </p:nvCxnSpPr>
        <p:spPr>
          <a:xfrm>
            <a:off x="6524450" y="2282868"/>
            <a:ext cx="0" cy="44961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0" name="Rectangle 69">
            <a:extLst>
              <a:ext uri="{FF2B5EF4-FFF2-40B4-BE49-F238E27FC236}">
                <a16:creationId xmlns:a16="http://schemas.microsoft.com/office/drawing/2014/main" id="{17DD449B-F1B7-6D7E-56E1-D419356211DA}"/>
              </a:ext>
            </a:extLst>
          </p:cNvPr>
          <p:cNvSpPr/>
          <p:nvPr/>
        </p:nvSpPr>
        <p:spPr>
          <a:xfrm>
            <a:off x="7205208" y="2931979"/>
            <a:ext cx="1268782" cy="312420"/>
          </a:xfrm>
          <a:prstGeom prst="rect">
            <a:avLst/>
          </a:prstGeom>
          <a:solidFill>
            <a:srgbClr val="B2FA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25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Level-3 Bin File</a:t>
            </a:r>
          </a:p>
        </p:txBody>
      </p: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90E119BB-36A2-075D-E43B-6D870DD1934C}"/>
              </a:ext>
            </a:extLst>
          </p:cNvPr>
          <p:cNvCxnSpPr>
            <a:cxnSpLocks/>
          </p:cNvCxnSpPr>
          <p:nvPr/>
        </p:nvCxnSpPr>
        <p:spPr>
          <a:xfrm>
            <a:off x="6818800" y="3088189"/>
            <a:ext cx="348588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1" name="Rectangle 90">
            <a:extLst>
              <a:ext uri="{FF2B5EF4-FFF2-40B4-BE49-F238E27FC236}">
                <a16:creationId xmlns:a16="http://schemas.microsoft.com/office/drawing/2014/main" id="{24BA51E5-75E9-688E-3968-ABD9DD9E635A}"/>
              </a:ext>
            </a:extLst>
          </p:cNvPr>
          <p:cNvSpPr/>
          <p:nvPr/>
        </p:nvSpPr>
        <p:spPr>
          <a:xfrm>
            <a:off x="742866" y="3794664"/>
            <a:ext cx="3871688" cy="838964"/>
          </a:xfrm>
          <a:prstGeom prst="rect">
            <a:avLst/>
          </a:prstGeom>
          <a:solidFill>
            <a:srgbClr val="FFFFF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844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ifile</a:t>
            </a:r>
            <a:r>
              <a:rPr lang="en-US" sz="844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=/Users/</a:t>
            </a:r>
            <a:r>
              <a:rPr lang="en-US" sz="844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dknowles</a:t>
            </a:r>
            <a:r>
              <a:rPr lang="en-US" sz="844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/Demo/AQUA_MODIS.20101010T180501.L2.OC.nc</a:t>
            </a:r>
          </a:p>
          <a:p>
            <a:r>
              <a:rPr lang="en-US" sz="844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ofile</a:t>
            </a:r>
            <a:r>
              <a:rPr lang="en-US" sz="844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=/Users/</a:t>
            </a:r>
            <a:r>
              <a:rPr lang="en-US" sz="844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dknowles</a:t>
            </a:r>
            <a:r>
              <a:rPr lang="en-US" sz="844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/Demo/AQUA_MODIS.2010101020101010.L3b.DAY.nc</a:t>
            </a:r>
          </a:p>
          <a:p>
            <a:r>
              <a:rPr lang="en-US" sz="844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l3bprod=</a:t>
            </a:r>
            <a:r>
              <a:rPr lang="en-US" sz="844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chlor_a</a:t>
            </a:r>
            <a:endParaRPr lang="en-US" sz="844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844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prodtype</a:t>
            </a:r>
            <a:r>
              <a:rPr lang="en-US" sz="844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=regional</a:t>
            </a:r>
          </a:p>
          <a:p>
            <a:r>
              <a:rPr lang="en-US" sz="844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resolution=2</a:t>
            </a:r>
          </a:p>
        </p:txBody>
      </p:sp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id="{12C3D672-CC3D-16C8-0258-5F211A34143A}"/>
              </a:ext>
            </a:extLst>
          </p:cNvPr>
          <p:cNvCxnSpPr>
            <a:cxnSpLocks/>
          </p:cNvCxnSpPr>
          <p:nvPr/>
        </p:nvCxnSpPr>
        <p:spPr>
          <a:xfrm flipV="1">
            <a:off x="4681684" y="3464904"/>
            <a:ext cx="841657" cy="61643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3" name="Straight Arrow Connector 92">
            <a:extLst>
              <a:ext uri="{FF2B5EF4-FFF2-40B4-BE49-F238E27FC236}">
                <a16:creationId xmlns:a16="http://schemas.microsoft.com/office/drawing/2014/main" id="{C57A863D-91C0-5AA6-4475-A53FBF52E12B}"/>
              </a:ext>
            </a:extLst>
          </p:cNvPr>
          <p:cNvCxnSpPr>
            <a:cxnSpLocks/>
          </p:cNvCxnSpPr>
          <p:nvPr/>
        </p:nvCxnSpPr>
        <p:spPr>
          <a:xfrm>
            <a:off x="2806148" y="3285023"/>
            <a:ext cx="0" cy="43670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6" name="Rectangle 95">
            <a:extLst>
              <a:ext uri="{FF2B5EF4-FFF2-40B4-BE49-F238E27FC236}">
                <a16:creationId xmlns:a16="http://schemas.microsoft.com/office/drawing/2014/main" id="{7BE307FB-5CF8-A9E6-D367-414747C8B126}"/>
              </a:ext>
            </a:extLst>
          </p:cNvPr>
          <p:cNvSpPr/>
          <p:nvPr/>
        </p:nvSpPr>
        <p:spPr>
          <a:xfrm>
            <a:off x="5498264" y="715801"/>
            <a:ext cx="1567804" cy="27066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844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JAVA API or User Terminal</a:t>
            </a: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BFAE1865-4652-3B1C-5729-31E5042308BA}"/>
              </a:ext>
            </a:extLst>
          </p:cNvPr>
          <p:cNvSpPr/>
          <p:nvPr/>
        </p:nvSpPr>
        <p:spPr>
          <a:xfrm>
            <a:off x="5521288" y="932678"/>
            <a:ext cx="1613876" cy="345478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84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l2bin par=</a:t>
            </a:r>
            <a:r>
              <a:rPr lang="en-US" sz="984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parfile.par</a:t>
            </a:r>
            <a:endParaRPr lang="en-US" sz="984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98" name="Straight Arrow Connector 97">
            <a:extLst>
              <a:ext uri="{FF2B5EF4-FFF2-40B4-BE49-F238E27FC236}">
                <a16:creationId xmlns:a16="http://schemas.microsoft.com/office/drawing/2014/main" id="{B3F5825E-7725-E710-B62A-7EFEA130B384}"/>
              </a:ext>
            </a:extLst>
          </p:cNvPr>
          <p:cNvCxnSpPr>
            <a:cxnSpLocks/>
          </p:cNvCxnSpPr>
          <p:nvPr/>
        </p:nvCxnSpPr>
        <p:spPr>
          <a:xfrm>
            <a:off x="6041446" y="1380425"/>
            <a:ext cx="0" cy="1346081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1" name="Rectangle 100">
            <a:extLst>
              <a:ext uri="{FF2B5EF4-FFF2-40B4-BE49-F238E27FC236}">
                <a16:creationId xmlns:a16="http://schemas.microsoft.com/office/drawing/2014/main" id="{B3417544-C0E2-087C-4174-332F8DEE9492}"/>
              </a:ext>
            </a:extLst>
          </p:cNvPr>
          <p:cNvSpPr/>
          <p:nvPr/>
        </p:nvSpPr>
        <p:spPr>
          <a:xfrm>
            <a:off x="742865" y="4664903"/>
            <a:ext cx="2283763" cy="27066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844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*not exact name of file</a:t>
            </a:r>
          </a:p>
        </p:txBody>
      </p:sp>
    </p:spTree>
    <p:extLst>
      <p:ext uri="{BB962C8B-B14F-4D97-AF65-F5344CB8AC3E}">
        <p14:creationId xmlns:p14="http://schemas.microsoft.com/office/powerpoint/2010/main" val="1570567033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F87013A-0D54-3B3C-601F-0786972E3E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660021"/>
            <a:ext cx="9144000" cy="1823457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3200" b="1" i="1" dirty="0">
                <a:latin typeface="Franklin Gothic Book" panose="020B0503020102020204" pitchFamily="34" charset="0"/>
              </a:rPr>
              <a:t>Miscellaneous Reference Notes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9340210-F15A-C15C-EF85-0BA9C49DED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34455"/>
      </p:ext>
    </p:extLst>
  </p:cSld>
  <p:clrMapOvr>
    <a:masterClrMapping/>
  </p:clrMapOvr>
</p:sld>
</file>

<file path=ppt/theme/theme1.xml><?xml version="1.0" encoding="utf-8"?>
<a:theme xmlns:a="http://schemas.openxmlformats.org/drawingml/2006/main" name="SeaDAS_Training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SeaDAS_Training.potx</Template>
  <TotalTime>149327</TotalTime>
  <Words>5738</Words>
  <Application>Microsoft Macintosh PowerPoint</Application>
  <PresentationFormat>On-screen Show (16:9)</PresentationFormat>
  <Paragraphs>1508</Paragraphs>
  <Slides>105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105</vt:i4>
      </vt:variant>
    </vt:vector>
  </HeadingPairs>
  <TitlesOfParts>
    <vt:vector size="116" baseType="lpstr">
      <vt:lpstr>Apple SD Gothic Neo</vt:lpstr>
      <vt:lpstr>Arial</vt:lpstr>
      <vt:lpstr>Calibri</vt:lpstr>
      <vt:lpstr>Courier New</vt:lpstr>
      <vt:lpstr>Eurostile</vt:lpstr>
      <vt:lpstr>Franklin Gothic Book</vt:lpstr>
      <vt:lpstr>Palatino</vt:lpstr>
      <vt:lpstr>Tahoma</vt:lpstr>
      <vt:lpstr>Times New Roman</vt:lpstr>
      <vt:lpstr>Wingdings</vt:lpstr>
      <vt:lpstr>SeaDAS_Training</vt:lpstr>
      <vt:lpstr>PowerPoint Presentation</vt:lpstr>
      <vt:lpstr>PowerPoint Presentation</vt:lpstr>
      <vt:lpstr>Agenda</vt:lpstr>
      <vt:lpstr>PowerPoint Presentation</vt:lpstr>
      <vt:lpstr>PowerPoint Presentation</vt:lpstr>
      <vt:lpstr>SeaDAS Historical Perspective</vt:lpstr>
      <vt:lpstr>PowerPoint Presentation</vt:lpstr>
      <vt:lpstr>SeaDAS User Software: General Image Analysis Tools</vt:lpstr>
      <vt:lpstr>SeaDAS User Software: General Image Analysis Tools</vt:lpstr>
      <vt:lpstr>SeaDAS User Software: General Image Analysis Tools</vt:lpstr>
      <vt:lpstr>SeaDAS User Software: General Image Analysis Tools</vt:lpstr>
      <vt:lpstr>SeaDAS User Software: General Image Analysis Tools</vt:lpstr>
      <vt:lpstr>SeaDAS User Software: General Image Analysis Tools</vt:lpstr>
      <vt:lpstr>SeaDAS User Software: General Image Analysis Tools</vt:lpstr>
      <vt:lpstr>SeaDAS User Software: General Image Analysis Tools</vt:lpstr>
      <vt:lpstr>SeaDAS User Software: General Image Analysis Tools</vt:lpstr>
      <vt:lpstr>SeaDAS User Software: General Image Analysis Tools</vt:lpstr>
      <vt:lpstr>SeaDAS User Software: General Image Analysis Tools</vt:lpstr>
      <vt:lpstr>SeaDAS User Software: General Image Analysis Tools</vt:lpstr>
      <vt:lpstr>SeaDAS User Software: General Image Analysis Tools</vt:lpstr>
      <vt:lpstr>SeaDAS User Software: General Image Analysis Tools</vt:lpstr>
      <vt:lpstr>SeaDAS User Software: General Image Analysis Tools</vt:lpstr>
      <vt:lpstr>SeaDAS User Software: SeaBASS File Integration</vt:lpstr>
      <vt:lpstr>PowerPoint Presentation</vt:lpstr>
      <vt:lpstr>SeaDAS-OCSSW OB.DAAC: Data Downlink and Acquisition</vt:lpstr>
      <vt:lpstr>SeaDAS-OCSSW OB.DAAC: Software Data Flow and Tools</vt:lpstr>
      <vt:lpstr>SeaDAS-OCSSW OB.DAAC: Level-2 Files</vt:lpstr>
      <vt:lpstr>SeaDAS-OCSSW OB.DAAC: Level-2 Files</vt:lpstr>
      <vt:lpstr>SeaDAS-OCSSW OB.DAAC: Level-2 Files</vt:lpstr>
      <vt:lpstr>SeaDAS-OCSSW OB.DAAC: Level-2 Files</vt:lpstr>
      <vt:lpstr>SeaDAS-OCSSW OB.DAAC: Level-2 Files</vt:lpstr>
      <vt:lpstr>SeaDAS-OCSSW OB.DAAC: Level-2 Files</vt:lpstr>
      <vt:lpstr>SeaDAS-OCSSW OB.DAAC: Level-2 Files</vt:lpstr>
      <vt:lpstr>SeaDAS-OCSSW OB.DAAC: Level-2 Files</vt:lpstr>
      <vt:lpstr>SeaDAS-OCSSW OB.DAAC: Level-2 Files</vt:lpstr>
      <vt:lpstr>SeaDAS-OCSSW OB.DAAC: Level-3 Binned Files</vt:lpstr>
      <vt:lpstr>SeaDAS-OCSSW OB.DAAC : Level-3 Binned Files</vt:lpstr>
      <vt:lpstr>SeaDAS-OCSSW OB.DAAC : Level-3 Mapped Files</vt:lpstr>
      <vt:lpstr>SeaDAS-OCSSW: OB.DAAC vs User Generated Files</vt:lpstr>
      <vt:lpstr>SeaDAS-OCSSW OB.DAAC: Software Data Flow and Tools</vt:lpstr>
      <vt:lpstr>PowerPoint Presentation</vt:lpstr>
      <vt:lpstr>SeaDAS Demo: Workflow 1</vt:lpstr>
      <vt:lpstr>Workflow 1: Create MODIS L1A Extract File (optional)</vt:lpstr>
      <vt:lpstr>Workflow 1: Create MODIS L1A Extract File (Results message)</vt:lpstr>
      <vt:lpstr>Workflow 1: Create MODIS GEO File</vt:lpstr>
      <vt:lpstr>Workflow 1: Create MODIS GEO File (Results message)</vt:lpstr>
      <vt:lpstr>Workflow 1: Create MODIS L1B File (Select ”ifile” and click “Run”)</vt:lpstr>
      <vt:lpstr>Workflow 1: Create MODIS L1B File (Results message)</vt:lpstr>
      <vt:lpstr>Workflow 1: Create MODIS L2 File (Select “ifile”)</vt:lpstr>
      <vt:lpstr>Workflow 1: Create MODIS L2 File (Select “Get Ancillary”)</vt:lpstr>
      <vt:lpstr>Workflow 1: Create MODIS L2 File (Ancillary files have been loaded)</vt:lpstr>
      <vt:lpstr>Workflow 1: Create MODIS L2 File (Select some more products)</vt:lpstr>
      <vt:lpstr>Workflow 1: Create MODIS L2 File (Parameter “l2prod” has been updated)</vt:lpstr>
      <vt:lpstr>Workflow 1: Create MODIS L2 File (Rename “ofile” and click “Run”)</vt:lpstr>
      <vt:lpstr>Workflow 1: Create MODIS L2 File (Results message)</vt:lpstr>
      <vt:lpstr>Workflow 1: View the Created MODIS L2 File</vt:lpstr>
      <vt:lpstr>Workflow 1: Create L3 Binned File (Select “ifile”)</vt:lpstr>
      <vt:lpstr>Workflow 1: Create L3 Binned File (Select “l3bprod”, “prodtype”, and “resolution”)</vt:lpstr>
      <vt:lpstr>Workflow 1: Create L3 Binned File (Click “flaguse” and specify any desired flags)</vt:lpstr>
      <vt:lpstr>Workflow 1: Create L3 Binned File (“flaguse” has been updated)</vt:lpstr>
      <vt:lpstr>Workflow 1: Create L3 Binned File (… or select “day” temporal range)</vt:lpstr>
      <vt:lpstr>Workflow 1: Create L3 Binned File (… or select custom temporal range and click “Run”)</vt:lpstr>
      <vt:lpstr>Workflow 1: Create L3 Binned File (Results message)</vt:lpstr>
      <vt:lpstr>Workflow 1: Create L3 Mapped File (Select “ifile”)</vt:lpstr>
      <vt:lpstr>Workflow 1: Create L3 Mapped File (Specify “chlor_a” product – … or it can be a product list)</vt:lpstr>
      <vt:lpstr>Workflow 1: Create L3 Mapped File (Specify projection – “platecarree” is common for visualization)</vt:lpstr>
      <vt:lpstr>Workflow 1: Create L3 Mapped File (Specify projection – …or perhaps “albersconic” for statistics)</vt:lpstr>
      <vt:lpstr>Workflow 1: Create L3 Mapped File (Specific resolution – perhaps comparable with bin resolution)</vt:lpstr>
      <vt:lpstr>Workflow 1: Create L3 Mapped File (Select interp=“area” to help counteract some missing bins)</vt:lpstr>
      <vt:lpstr>Workflow 1: Create L3 Mapped File (Select desired region – else scene is default boundaries)</vt:lpstr>
      <vt:lpstr>Workflow 1: Create L3 Mapped File (Specify blend of resolution and fudge to decrease pixelization)</vt:lpstr>
      <vt:lpstr>Workflow 1: Create L3 Mapped File (Click “Run”)</vt:lpstr>
      <vt:lpstr>Workflow 1: Create L3 Mapped File (Results message)</vt:lpstr>
      <vt:lpstr>Workflow 1: View L3 Mapped File alongside L2 File</vt:lpstr>
      <vt:lpstr>Workflow 1: multilevel_processor (smi – platecarree)</vt:lpstr>
      <vt:lpstr>Workflow 1: multilevel_processor (albersconic)</vt:lpstr>
      <vt:lpstr>PowerPoint Presentation</vt:lpstr>
      <vt:lpstr>Workflow 2: Overview (text file to serve as “ifile” to l2bin)</vt:lpstr>
      <vt:lpstr>Workflow 2: Create L2 Binned File (Select “ifile”)</vt:lpstr>
      <vt:lpstr>Workflow 2: Create L2 Binned File (Specify “l3bprod” and “prodtype”)</vt:lpstr>
      <vt:lpstr>Workflow 2: Create L2 Binned File (Specify “resolution=2” – multiscene file could be big)</vt:lpstr>
      <vt:lpstr>Workflow 2: Create L2 Binned File (Specify “flaguse” and click “Run”)</vt:lpstr>
      <vt:lpstr>Workflow 2: Create L2 Binned File (Results message)</vt:lpstr>
      <vt:lpstr>Workflow 2: Create L3 Mapped File (Select “ifile”)</vt:lpstr>
      <vt:lpstr>Workflow 2: Create L3 Mapped File (Specify product=chlor_a and resolution=2km)</vt:lpstr>
      <vt:lpstr>Workflow 2: Create L3 Mapped File (… or perhaps select projection=“albersconic” for statistics)</vt:lpstr>
      <vt:lpstr>Workflow 2: Create L3 Mapped File (Select interp=“area” and click “Run”)</vt:lpstr>
      <vt:lpstr>Workflow 2: Create L3 Mapped File (Results message)</vt:lpstr>
      <vt:lpstr>Workflow 2: View L3 Mapped File</vt:lpstr>
      <vt:lpstr>Workflow 2: View L3 Mapped File (right side image processed at 250m)</vt:lpstr>
      <vt:lpstr>Workflow 2: multilevel_processor</vt:lpstr>
      <vt:lpstr>PowerPoint Presentation</vt:lpstr>
      <vt:lpstr>Creating Level-2 Files: Processing Workflows</vt:lpstr>
      <vt:lpstr>Creating Level-2 Files: Processing Workflows</vt:lpstr>
      <vt:lpstr>L3 Binning Workflows (Temporal: l2bin, l3bin)</vt:lpstr>
      <vt:lpstr>L3 Binning Workflows (Temporal: l2bin, l3bin)</vt:lpstr>
      <vt:lpstr>Creating RGB and Product Images: Processing Workflows (mapgen)</vt:lpstr>
      <vt:lpstr>SeaDAS Science Processors (Run L2bin from GUI or User Terminal)</vt:lpstr>
      <vt:lpstr>PowerPoint Presentation</vt:lpstr>
      <vt:lpstr>SeaDAS Reference Notes: Adding Custom User Band Lookup Schemes</vt:lpstr>
      <vt:lpstr>SeaDAS Reference Notes: Boosting performance (virtual memory issues) </vt:lpstr>
      <vt:lpstr>SeaDAS Reference Notes: Boosting performance (virtual memory issues) </vt:lpstr>
      <vt:lpstr>SeaDAS-OCSSW OB.DAAC: True Color Wavelengths</vt:lpstr>
      <vt:lpstr>SeaDAS: OB.DAAC User Software</vt:lpstr>
      <vt:lpstr>OB.DAAC SeaDAS Team</vt:lpstr>
    </vt:vector>
  </TitlesOfParts>
  <Manager/>
  <Company>NASA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SeaDAS Training Course</dc:title>
  <dc:subject/>
  <dc:creator>Daniel Knowles</dc:creator>
  <cp:keywords/>
  <dc:description/>
  <cp:lastModifiedBy>Knowles, Daniel S. (GSFC-616.0)[Science Application International Corp.]</cp:lastModifiedBy>
  <cp:revision>2580</cp:revision>
  <cp:lastPrinted>2017-05-08T15:33:07Z</cp:lastPrinted>
  <dcterms:created xsi:type="dcterms:W3CDTF">2014-10-20T20:15:55Z</dcterms:created>
  <dcterms:modified xsi:type="dcterms:W3CDTF">2023-11-16T13:31:17Z</dcterms:modified>
  <cp:category/>
</cp:coreProperties>
</file>